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747" r:id="rId2"/>
  </p:sldMasterIdLst>
  <p:notesMasterIdLst>
    <p:notesMasterId r:id="rId26"/>
  </p:notesMasterIdLst>
  <p:sldIdLst>
    <p:sldId id="256" r:id="rId3"/>
    <p:sldId id="316" r:id="rId4"/>
    <p:sldId id="258" r:id="rId5"/>
    <p:sldId id="305" r:id="rId6"/>
    <p:sldId id="260" r:id="rId7"/>
    <p:sldId id="261" r:id="rId8"/>
    <p:sldId id="297" r:id="rId9"/>
    <p:sldId id="321" r:id="rId10"/>
    <p:sldId id="301" r:id="rId11"/>
    <p:sldId id="300" r:id="rId12"/>
    <p:sldId id="265" r:id="rId13"/>
    <p:sldId id="304" r:id="rId14"/>
    <p:sldId id="303" r:id="rId15"/>
    <p:sldId id="306" r:id="rId16"/>
    <p:sldId id="308" r:id="rId17"/>
    <p:sldId id="310" r:id="rId18"/>
    <p:sldId id="311" r:id="rId19"/>
    <p:sldId id="318" r:id="rId20"/>
    <p:sldId id="313" r:id="rId21"/>
    <p:sldId id="320" r:id="rId22"/>
    <p:sldId id="312" r:id="rId23"/>
    <p:sldId id="314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36ABA-92A0-5D49-BBA5-19DC988D9253}">
          <p14:sldIdLst>
            <p14:sldId id="256"/>
          </p14:sldIdLst>
        </p14:section>
        <p14:section name="1. Too Much Information" id="{E2B691E5-512C-5A4F-B974-18A60F59D773}">
          <p14:sldIdLst>
            <p14:sldId id="316"/>
            <p14:sldId id="258"/>
          </p14:sldIdLst>
        </p14:section>
        <p14:section name="2. SIFT for your sanity" id="{5137233D-0272-BC4E-8FBE-472780862875}">
          <p14:sldIdLst>
            <p14:sldId id="305"/>
            <p14:sldId id="260"/>
            <p14:sldId id="261"/>
            <p14:sldId id="297"/>
            <p14:sldId id="321"/>
            <p14:sldId id="301"/>
            <p14:sldId id="300"/>
            <p14:sldId id="265"/>
          </p14:sldIdLst>
        </p14:section>
        <p14:section name="3. Beyond Google: Finding Scholarly Sources" id="{7BE6788C-31EF-CF43-BCD3-3F13340BE8C9}">
          <p14:sldIdLst>
            <p14:sldId id="304"/>
            <p14:sldId id="303"/>
            <p14:sldId id="306"/>
            <p14:sldId id="308"/>
            <p14:sldId id="310"/>
            <p14:sldId id="311"/>
          </p14:sldIdLst>
        </p14:section>
        <p14:section name="4. Recognizing Misinformation" id="{227BE053-1EDC-46F5-805C-8D09514CCC57}">
          <p14:sldIdLst>
            <p14:sldId id="318"/>
            <p14:sldId id="313"/>
          </p14:sldIdLst>
        </p14:section>
        <p14:section name="5. Applying and Integrating Digital Literacy" id="{BCF8BEE4-3931-4C5A-834A-F1E3AE7E519D}">
          <p14:sldIdLst>
            <p14:sldId id="320"/>
            <p14:sldId id="312"/>
            <p14:sldId id="314"/>
          </p14:sldIdLst>
        </p14:section>
        <p14:section name="6. Sources" id="{AE6DF0C4-574C-4399-A1A2-346EE27AA6DA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7DFF"/>
    <a:srgbClr val="FFD3EE"/>
    <a:srgbClr val="00AB46"/>
    <a:srgbClr val="33485D"/>
    <a:srgbClr val="D7F4F2"/>
    <a:srgbClr val="17AA8F"/>
    <a:srgbClr val="34495E"/>
    <a:srgbClr val="FED9CB"/>
    <a:srgbClr val="DCF9DB"/>
    <a:srgbClr val="FE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1C33E-0BBC-9AFC-CE4F-A022AB8D3B25}" v="3" dt="2025-11-05T00:47:42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2"/>
  </p:normalViewPr>
  <p:slideViewPr>
    <p:cSldViewPr snapToGrid="0">
      <p:cViewPr varScale="1">
        <p:scale>
          <a:sx n="106" d="100"/>
          <a:sy n="106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6845C-52EB-4411-88B8-4E1446C3553B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8C192-E8AD-49FA-83D5-4378F17D1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8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8C192-E8AD-49FA-83D5-4378F17D11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5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991F6-787D-A01B-31AB-ADE91316B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EF1A5-B5B5-9ED2-713C-17AA0D0CF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E5DC3-2990-03B2-FC0E-F5FB6D91C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8DE80-3821-5CBE-98F9-381FFE06E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8C192-E8AD-49FA-83D5-4378F17D11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8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219F8-C616-DA16-99E2-E6DB0A255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BF37B-362D-B38B-0815-63A4D49F35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6BBA2-03F8-B92C-DCF2-296FEE332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B4CC7-A8C7-2CFB-DC7C-837C615174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8C192-E8AD-49FA-83D5-4378F17D11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5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8C192-E8AD-49FA-83D5-4378F17D11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E10C23C-7699-E7C5-A64C-3B0B7BBE1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486" y="242151"/>
            <a:ext cx="11331018" cy="6373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87AD87-7F38-170C-49A9-3F27C13ED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077" y="1297720"/>
            <a:ext cx="9144000" cy="1655762"/>
          </a:xfrm>
        </p:spPr>
        <p:txBody>
          <a:bodyPr anchor="b"/>
          <a:lstStyle>
            <a:lvl1pPr algn="ctr">
              <a:defRPr sz="4800">
                <a:solidFill>
                  <a:schemeClr val="tx2">
                    <a:lumMod val="90000"/>
                    <a:lumOff val="10000"/>
                  </a:schemeClr>
                </a:solidFill>
                <a:latin typeface="Baguet Script" panose="00000500000000000000" pitchFamily="2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41B55-A935-23CD-D4D5-134181D47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077" y="3135660"/>
            <a:ext cx="9144000" cy="646370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05FC8C-C5EE-C8A4-1B69-83549C766FD3}"/>
              </a:ext>
            </a:extLst>
          </p:cNvPr>
          <p:cNvCxnSpPr>
            <a:cxnSpLocks/>
          </p:cNvCxnSpPr>
          <p:nvPr userDrawn="1"/>
        </p:nvCxnSpPr>
        <p:spPr>
          <a:xfrm>
            <a:off x="3149908" y="3869468"/>
            <a:ext cx="58921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C20468-FEAA-C662-657E-A720998C4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2717" y="4296259"/>
            <a:ext cx="4086567" cy="3106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53E98E-A469-AD0F-B695-5346E47C8E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941628">
            <a:off x="10479917" y="6101525"/>
            <a:ext cx="192690" cy="19269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84030A5-BCBF-76C4-DB1F-787AE52370D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46028" y="831244"/>
            <a:ext cx="2899944" cy="828224"/>
          </a:xfrm>
          <a:prstGeom prst="rect">
            <a:avLst/>
          </a:prstGeom>
        </p:spPr>
      </p:pic>
      <p:pic>
        <p:nvPicPr>
          <p:cNvPr id="48" name="Picture 47" descr="A grey computer with a shield and a keypad&#10;&#10;AI-generated content may be incorrect.">
            <a:extLst>
              <a:ext uri="{FF2B5EF4-FFF2-40B4-BE49-F238E27FC236}">
                <a16:creationId xmlns:a16="http://schemas.microsoft.com/office/drawing/2014/main" id="{3CABE35A-F2B8-07BF-FF3C-59796DD227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59" y="350489"/>
            <a:ext cx="675673" cy="6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20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E10C23C-7699-E7C5-A64C-3B0B7BBE1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490" y="242151"/>
            <a:ext cx="11331019" cy="6373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87AD87-7F38-170C-49A9-3F27C13ED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077" y="1297720"/>
            <a:ext cx="9144000" cy="1655762"/>
          </a:xfrm>
        </p:spPr>
        <p:txBody>
          <a:bodyPr anchor="b"/>
          <a:lstStyle>
            <a:lvl1pPr algn="ctr">
              <a:defRPr sz="4800">
                <a:solidFill>
                  <a:schemeClr val="tx2"/>
                </a:solidFill>
                <a:latin typeface="Baguet Script" panose="00000500000000000000" pitchFamily="2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41B55-A935-23CD-D4D5-134181D47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077" y="3135660"/>
            <a:ext cx="9144000" cy="646370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accent2">
                    <a:lumMod val="90000"/>
                  </a:schemeClr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05FC8C-C5EE-C8A4-1B69-83549C766FD3}"/>
              </a:ext>
            </a:extLst>
          </p:cNvPr>
          <p:cNvCxnSpPr>
            <a:cxnSpLocks/>
          </p:cNvCxnSpPr>
          <p:nvPr/>
        </p:nvCxnSpPr>
        <p:spPr>
          <a:xfrm>
            <a:off x="3149908" y="3869468"/>
            <a:ext cx="589218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C20468-FEAA-C662-657E-A720998C4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2717" y="4296259"/>
            <a:ext cx="4086567" cy="3106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53E98E-A469-AD0F-B695-5346E47C8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41628">
            <a:off x="10479917" y="6101525"/>
            <a:ext cx="192690" cy="192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7F2BE5-D2A1-8083-DC28-B496CA5D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767"/>
          <a:stretch/>
        </p:blipFill>
        <p:spPr>
          <a:xfrm>
            <a:off x="4646024" y="909638"/>
            <a:ext cx="2899944" cy="7550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FAD9A1-806B-0E3C-F73D-C07F76515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59" y="350489"/>
            <a:ext cx="675673" cy="6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 w/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2B2C-2D1A-6055-FF32-C02C6F7A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BC8A005-7BB3-F77F-4169-22BE433D4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5000"/>
            <a:ext cx="5157787" cy="4284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073FB90-2E77-1109-BCC2-8F38D1421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5000"/>
            <a:ext cx="5183188" cy="4284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995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BA37A0-A377-CD4D-C214-6C7341B5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AB6D176-A02F-C3DF-2265-78A309E4C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8D591EB-B767-A866-EA07-27000C282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4D7E9D7-11C1-747D-7448-4E628AC14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A97132-929A-8832-2A0E-2463289BF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58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 / Pr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962D-8055-FCBD-E6D4-BC4FD1AD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D5D5-EE7F-5280-2ACC-8E847B0EB2B1}"/>
              </a:ext>
            </a:extLst>
          </p:cNvPr>
          <p:cNvGrpSpPr/>
          <p:nvPr/>
        </p:nvGrpSpPr>
        <p:grpSpPr>
          <a:xfrm>
            <a:off x="956829" y="2031887"/>
            <a:ext cx="10278342" cy="4178414"/>
            <a:chOff x="985843" y="2083717"/>
            <a:chExt cx="10278342" cy="270735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6D901E8-34E9-04F9-0124-24BCDDA7F3CA}"/>
                </a:ext>
              </a:extLst>
            </p:cNvPr>
            <p:cNvSpPr/>
            <p:nvPr/>
          </p:nvSpPr>
          <p:spPr>
            <a:xfrm>
              <a:off x="6277853" y="2083717"/>
              <a:ext cx="4986332" cy="2707357"/>
            </a:xfrm>
            <a:prstGeom prst="roundRect">
              <a:avLst>
                <a:gd name="adj" fmla="val 4826"/>
              </a:avLst>
            </a:prstGeom>
            <a:solidFill>
              <a:srgbClr val="DCF9DB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8640"/>
              <a:endParaRPr lang="en-US"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8BE4E379-5E22-D777-F043-B256C3016F17}"/>
                </a:ext>
              </a:extLst>
            </p:cNvPr>
            <p:cNvSpPr txBox="1"/>
            <p:nvPr/>
          </p:nvSpPr>
          <p:spPr>
            <a:xfrm>
              <a:off x="6491282" y="2803095"/>
              <a:ext cx="4714875" cy="415602"/>
            </a:xfrm>
            <a:prstGeom prst="rect">
              <a:avLst/>
            </a:prstGeom>
          </p:spPr>
          <p:txBody>
            <a:bodyPr vert="horz" wrap="square" lIns="0" tIns="13755" rIns="0" bIns="0" rtlCol="0">
              <a:spAutoFit/>
            </a:bodyPr>
            <a:lstStyle/>
            <a:p>
              <a:pPr marL="357380" marR="5791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endParaRPr lang="en-US" sz="1900">
                <a:solidFill>
                  <a:srgbClr val="333333"/>
                </a:solidFill>
                <a:latin typeface="Segoe UI"/>
                <a:cs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F4F178-AB99-3B63-F587-D8E41B5BAB2D}"/>
                </a:ext>
              </a:extLst>
            </p:cNvPr>
            <p:cNvSpPr txBox="1"/>
            <p:nvPr/>
          </p:nvSpPr>
          <p:spPr>
            <a:xfrm>
              <a:off x="6397775" y="2265434"/>
              <a:ext cx="4808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Bef>
                  <a:spcPts val="2250"/>
                </a:spcBef>
                <a:spcAft>
                  <a:spcPts val="1500"/>
                </a:spcAft>
              </a:pPr>
              <a:endParaRPr lang="en-US" sz="2000" b="1" i="0">
                <a:solidFill>
                  <a:srgbClr val="34495E"/>
                </a:solidFill>
                <a:effectLst/>
                <a:latin typeface="Segoe UI" panose="020B0502040204020203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3269E4-1810-F7A0-17F0-B9E2D3272E5F}"/>
                </a:ext>
              </a:extLst>
            </p:cNvPr>
            <p:cNvGrpSpPr/>
            <p:nvPr/>
          </p:nvGrpSpPr>
          <p:grpSpPr>
            <a:xfrm>
              <a:off x="985843" y="2083718"/>
              <a:ext cx="4986332" cy="2707357"/>
              <a:chOff x="985843" y="2083718"/>
              <a:chExt cx="4986332" cy="270735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373498F-09EA-5BA8-BBB3-95E7720DA032}"/>
                  </a:ext>
                </a:extLst>
              </p:cNvPr>
              <p:cNvSpPr/>
              <p:nvPr/>
            </p:nvSpPr>
            <p:spPr>
              <a:xfrm>
                <a:off x="985843" y="2083718"/>
                <a:ext cx="4986332" cy="2707357"/>
              </a:xfrm>
              <a:prstGeom prst="roundRect">
                <a:avLst>
                  <a:gd name="adj" fmla="val 4826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endParaRPr lang="en-US" sz="2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73E9DF38-572A-1F2C-7124-673315BBD226}"/>
                  </a:ext>
                </a:extLst>
              </p:cNvPr>
              <p:cNvSpPr txBox="1"/>
              <p:nvPr/>
            </p:nvSpPr>
            <p:spPr>
              <a:xfrm>
                <a:off x="1257300" y="2816910"/>
                <a:ext cx="4714875" cy="415602"/>
              </a:xfrm>
              <a:prstGeom prst="rect">
                <a:avLst/>
              </a:prstGeom>
            </p:spPr>
            <p:txBody>
              <a:bodyPr vert="horz" wrap="square" lIns="0" tIns="13755" rIns="0" bIns="0" rtlCol="0">
                <a:spAutoFit/>
              </a:bodyPr>
              <a:lstStyle/>
              <a:p>
                <a:pPr marL="357380" marR="5791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endParaRPr sz="1900">
                  <a:latin typeface="Segoe UI"/>
                  <a:cs typeface="Segoe UI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9DDC7-B59B-C5B1-26CD-9B37B33A7950}"/>
                  </a:ext>
                </a:extLst>
              </p:cNvPr>
              <p:cNvSpPr txBox="1"/>
              <p:nvPr/>
            </p:nvSpPr>
            <p:spPr>
              <a:xfrm>
                <a:off x="1163793" y="2250259"/>
                <a:ext cx="48083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1C7F0A6-DB76-C356-B8FA-7BB82A67FD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4779" y="2220985"/>
            <a:ext cx="4808821" cy="37755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EA60E6BD-BC73-AAEB-376D-07370056C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26350" y="2209707"/>
            <a:ext cx="4808821" cy="37755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E279571-B54B-D2B6-F147-8801496D5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0259" y="2751138"/>
            <a:ext cx="4773342" cy="3243262"/>
          </a:xfrm>
        </p:spPr>
        <p:txBody>
          <a:bodyPr>
            <a:noAutofit/>
          </a:bodyPr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8FA75B79-C10C-678E-47F0-A669FAD5BF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2268" y="2765080"/>
            <a:ext cx="4773342" cy="3229320"/>
          </a:xfrm>
        </p:spPr>
        <p:txBody>
          <a:bodyPr>
            <a:noAutofit/>
          </a:bodyPr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258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 / Pro + Checklis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962D-8055-FCBD-E6D4-BC4FD1AD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D5D5-EE7F-5280-2ACC-8E847B0EB2B1}"/>
              </a:ext>
            </a:extLst>
          </p:cNvPr>
          <p:cNvGrpSpPr/>
          <p:nvPr/>
        </p:nvGrpSpPr>
        <p:grpSpPr>
          <a:xfrm>
            <a:off x="956829" y="2031887"/>
            <a:ext cx="10278342" cy="2707358"/>
            <a:chOff x="985843" y="2083717"/>
            <a:chExt cx="10278342" cy="270735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6D901E8-34E9-04F9-0124-24BCDDA7F3CA}"/>
                </a:ext>
              </a:extLst>
            </p:cNvPr>
            <p:cNvSpPr/>
            <p:nvPr/>
          </p:nvSpPr>
          <p:spPr>
            <a:xfrm>
              <a:off x="6277853" y="2083717"/>
              <a:ext cx="4986332" cy="2707357"/>
            </a:xfrm>
            <a:prstGeom prst="roundRect">
              <a:avLst>
                <a:gd name="adj" fmla="val 4826"/>
              </a:avLst>
            </a:prstGeom>
            <a:solidFill>
              <a:srgbClr val="DCF9DB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8640"/>
              <a:endParaRPr lang="en-US"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8BE4E379-5E22-D777-F043-B256C3016F17}"/>
                </a:ext>
              </a:extLst>
            </p:cNvPr>
            <p:cNvSpPr txBox="1"/>
            <p:nvPr/>
          </p:nvSpPr>
          <p:spPr>
            <a:xfrm>
              <a:off x="6491282" y="2803095"/>
              <a:ext cx="4714875" cy="415602"/>
            </a:xfrm>
            <a:prstGeom prst="rect">
              <a:avLst/>
            </a:prstGeom>
          </p:spPr>
          <p:txBody>
            <a:bodyPr vert="horz" wrap="square" lIns="0" tIns="13755" rIns="0" bIns="0" rtlCol="0">
              <a:spAutoFit/>
            </a:bodyPr>
            <a:lstStyle/>
            <a:p>
              <a:pPr marL="357380" marR="5791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endParaRPr lang="en-US" sz="1900">
                <a:solidFill>
                  <a:srgbClr val="333333"/>
                </a:solidFill>
                <a:latin typeface="Segoe UI"/>
                <a:cs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F4F178-AB99-3B63-F587-D8E41B5BAB2D}"/>
                </a:ext>
              </a:extLst>
            </p:cNvPr>
            <p:cNvSpPr txBox="1"/>
            <p:nvPr/>
          </p:nvSpPr>
          <p:spPr>
            <a:xfrm>
              <a:off x="6397775" y="2265434"/>
              <a:ext cx="4808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Bef>
                  <a:spcPts val="2250"/>
                </a:spcBef>
                <a:spcAft>
                  <a:spcPts val="1500"/>
                </a:spcAft>
              </a:pPr>
              <a:endParaRPr lang="en-US" sz="2000" b="1" i="0">
                <a:solidFill>
                  <a:srgbClr val="34495E"/>
                </a:solidFill>
                <a:effectLst/>
                <a:latin typeface="Segoe UI" panose="020B0502040204020203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3269E4-1810-F7A0-17F0-B9E2D3272E5F}"/>
                </a:ext>
              </a:extLst>
            </p:cNvPr>
            <p:cNvGrpSpPr/>
            <p:nvPr/>
          </p:nvGrpSpPr>
          <p:grpSpPr>
            <a:xfrm>
              <a:off x="985843" y="2083718"/>
              <a:ext cx="4986332" cy="2707357"/>
              <a:chOff x="985843" y="2083718"/>
              <a:chExt cx="4986332" cy="270735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373498F-09EA-5BA8-BBB3-95E7720DA032}"/>
                  </a:ext>
                </a:extLst>
              </p:cNvPr>
              <p:cNvSpPr/>
              <p:nvPr/>
            </p:nvSpPr>
            <p:spPr>
              <a:xfrm>
                <a:off x="985843" y="2083718"/>
                <a:ext cx="4986332" cy="2707357"/>
              </a:xfrm>
              <a:prstGeom prst="roundRect">
                <a:avLst>
                  <a:gd name="adj" fmla="val 4826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endParaRPr lang="en-US" sz="2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73E9DF38-572A-1F2C-7124-673315BBD226}"/>
                  </a:ext>
                </a:extLst>
              </p:cNvPr>
              <p:cNvSpPr txBox="1"/>
              <p:nvPr/>
            </p:nvSpPr>
            <p:spPr>
              <a:xfrm>
                <a:off x="1257300" y="2816910"/>
                <a:ext cx="4714875" cy="415602"/>
              </a:xfrm>
              <a:prstGeom prst="rect">
                <a:avLst/>
              </a:prstGeom>
            </p:spPr>
            <p:txBody>
              <a:bodyPr vert="horz" wrap="square" lIns="0" tIns="13755" rIns="0" bIns="0" rtlCol="0">
                <a:spAutoFit/>
              </a:bodyPr>
              <a:lstStyle/>
              <a:p>
                <a:pPr marL="357380" marR="5791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endParaRPr sz="1900">
                  <a:latin typeface="Segoe UI"/>
                  <a:cs typeface="Segoe UI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9DDC7-B59B-C5B1-26CD-9B37B33A7950}"/>
                  </a:ext>
                </a:extLst>
              </p:cNvPr>
              <p:cNvSpPr txBox="1"/>
              <p:nvPr/>
            </p:nvSpPr>
            <p:spPr>
              <a:xfrm>
                <a:off x="1163793" y="2250259"/>
                <a:ext cx="48083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C8081B-A5DE-B0F4-060B-C93710800B83}"/>
              </a:ext>
            </a:extLst>
          </p:cNvPr>
          <p:cNvGrpSpPr/>
          <p:nvPr/>
        </p:nvGrpSpPr>
        <p:grpSpPr>
          <a:xfrm>
            <a:off x="956830" y="4741694"/>
            <a:ext cx="10345995" cy="1588332"/>
            <a:chOff x="1071131" y="3232036"/>
            <a:chExt cx="10345995" cy="1588332"/>
          </a:xfrm>
        </p:grpSpPr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1A243A11-EA81-81FB-6BCB-2A46AFE7463A}"/>
                </a:ext>
              </a:extLst>
            </p:cNvPr>
            <p:cNvSpPr/>
            <p:nvPr/>
          </p:nvSpPr>
          <p:spPr>
            <a:xfrm>
              <a:off x="1071131" y="3499182"/>
              <a:ext cx="10282669" cy="1321186"/>
            </a:xfrm>
            <a:custGeom>
              <a:avLst/>
              <a:gdLst/>
              <a:ahLst/>
              <a:cxnLst/>
              <a:rect l="l" t="t" r="r" b="b"/>
              <a:pathLst>
                <a:path w="9702800" h="1585595">
                  <a:moveTo>
                    <a:pt x="9623006" y="1585241"/>
                  </a:moveTo>
                  <a:lnTo>
                    <a:pt x="59404" y="1585241"/>
                  </a:lnTo>
                  <a:lnTo>
                    <a:pt x="55270" y="1584699"/>
                  </a:lnTo>
                  <a:lnTo>
                    <a:pt x="21573" y="1564351"/>
                  </a:lnTo>
                  <a:lnTo>
                    <a:pt x="3242" y="1527767"/>
                  </a:lnTo>
                  <a:lnTo>
                    <a:pt x="0" y="1506040"/>
                  </a:lnTo>
                  <a:lnTo>
                    <a:pt x="0" y="1500473"/>
                  </a:lnTo>
                  <a:lnTo>
                    <a:pt x="0" y="79205"/>
                  </a:lnTo>
                  <a:lnTo>
                    <a:pt x="13034" y="33043"/>
                  </a:lnTo>
                  <a:lnTo>
                    <a:pt x="43105" y="4317"/>
                  </a:lnTo>
                  <a:lnTo>
                    <a:pt x="59404" y="0"/>
                  </a:lnTo>
                  <a:lnTo>
                    <a:pt x="9623006" y="0"/>
                  </a:lnTo>
                  <a:lnTo>
                    <a:pt x="9659908" y="11192"/>
                  </a:lnTo>
                  <a:lnTo>
                    <a:pt x="9691018" y="42298"/>
                  </a:lnTo>
                  <a:lnTo>
                    <a:pt x="9702211" y="79205"/>
                  </a:lnTo>
                  <a:lnTo>
                    <a:pt x="9702211" y="1506040"/>
                  </a:lnTo>
                  <a:lnTo>
                    <a:pt x="9691018" y="1542938"/>
                  </a:lnTo>
                  <a:lnTo>
                    <a:pt x="9659908" y="1574044"/>
                  </a:lnTo>
                  <a:lnTo>
                    <a:pt x="9628519" y="1584699"/>
                  </a:lnTo>
                  <a:lnTo>
                    <a:pt x="9623006" y="1585241"/>
                  </a:lnTo>
                  <a:close/>
                </a:path>
              </a:pathLst>
            </a:custGeom>
            <a:solidFill>
              <a:srgbClr val="E1EDFF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E5BB5E-FF0B-D857-5D16-A583B8FD1D24}"/>
                </a:ext>
              </a:extLst>
            </p:cNvPr>
            <p:cNvSpPr txBox="1"/>
            <p:nvPr/>
          </p:nvSpPr>
          <p:spPr>
            <a:xfrm>
              <a:off x="6512077" y="4053915"/>
              <a:ext cx="473694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49049" indent="-234570">
                <a:spcBef>
                  <a:spcPts val="832"/>
                </a:spcBef>
                <a:buClr>
                  <a:srgbClr val="27AD5F"/>
                </a:buClr>
                <a:buFont typeface="Aptos"/>
                <a:buChar char="✓"/>
                <a:tabLst>
                  <a:tab pos="249049" algn="l"/>
                </a:tabLst>
              </a:pPr>
              <a:endParaRPr lang="en-US" sz="1500">
                <a:latin typeface="Segoe UI"/>
                <a:cs typeface="Segoe U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772844-0C04-10B9-0D4A-B20EF2C8854D}"/>
                </a:ext>
              </a:extLst>
            </p:cNvPr>
            <p:cNvSpPr txBox="1"/>
            <p:nvPr/>
          </p:nvSpPr>
          <p:spPr>
            <a:xfrm>
              <a:off x="1172883" y="4053915"/>
              <a:ext cx="52374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49049" indent="-234570">
                <a:spcBef>
                  <a:spcPts val="832"/>
                </a:spcBef>
                <a:buClr>
                  <a:srgbClr val="27AD5F"/>
                </a:buClr>
                <a:buFont typeface="Aptos"/>
                <a:buChar char="✓"/>
                <a:tabLst>
                  <a:tab pos="249049" algn="l"/>
                </a:tabLst>
              </a:pPr>
              <a:endParaRPr lang="en-US" sz="1500">
                <a:latin typeface="Segoe UI"/>
                <a:cs typeface="Segoe UI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581F7E-8934-9E95-1876-9CF9D72E246B}"/>
                </a:ext>
              </a:extLst>
            </p:cNvPr>
            <p:cNvSpPr/>
            <p:nvPr/>
          </p:nvSpPr>
          <p:spPr>
            <a:xfrm>
              <a:off x="10615064" y="3232036"/>
              <a:ext cx="802062" cy="826923"/>
            </a:xfrm>
            <a:prstGeom prst="ellipse">
              <a:avLst/>
            </a:prstGeom>
            <a:solidFill>
              <a:srgbClr val="D5DDFF"/>
            </a:solidFill>
            <a:ln>
              <a:solidFill>
                <a:srgbClr val="C5C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CF4849A9-4086-8BA3-4747-8972EB5981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592273" y="4872818"/>
            <a:ext cx="619041" cy="564673"/>
          </a:xfrm>
        </p:spPr>
        <p:txBody>
          <a:bodyPr>
            <a:normAutofit/>
          </a:bodyPr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1C7F0A6-DB76-C356-B8FA-7BB82A67FD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4779" y="2220985"/>
            <a:ext cx="4808821" cy="37755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EA60E6BD-BC73-AAEB-376D-07370056C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26350" y="2209707"/>
            <a:ext cx="4808821" cy="37755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E279571-B54B-D2B6-F147-8801496D5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0259" y="2751138"/>
            <a:ext cx="4773342" cy="1897062"/>
          </a:xfrm>
        </p:spPr>
        <p:txBody>
          <a:bodyPr>
            <a:noAutofit/>
          </a:bodyPr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8FA75B79-C10C-678E-47F0-A669FAD5BF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2268" y="2765080"/>
            <a:ext cx="4773342" cy="1897062"/>
          </a:xfrm>
        </p:spPr>
        <p:txBody>
          <a:bodyPr>
            <a:noAutofit/>
          </a:bodyPr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DC5B707-E29B-2B6D-8412-2A5A36F93D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8582" y="5080442"/>
            <a:ext cx="9350656" cy="357049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170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box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1FC896-6469-30E4-92D9-814BFD0E1D44}"/>
              </a:ext>
            </a:extLst>
          </p:cNvPr>
          <p:cNvSpPr/>
          <p:nvPr/>
        </p:nvSpPr>
        <p:spPr>
          <a:xfrm>
            <a:off x="1066573" y="1842577"/>
            <a:ext cx="4748440" cy="2045401"/>
          </a:xfrm>
          <a:prstGeom prst="roundRect">
            <a:avLst>
              <a:gd name="adj" fmla="val 5806"/>
            </a:avLst>
          </a:prstGeom>
          <a:solidFill>
            <a:schemeClr val="bg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98A9FC-3189-C607-8202-3A55D6173A5B}"/>
              </a:ext>
            </a:extLst>
          </p:cNvPr>
          <p:cNvSpPr/>
          <p:nvPr/>
        </p:nvSpPr>
        <p:spPr>
          <a:xfrm>
            <a:off x="1158237" y="1924050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63E9FD-1075-F522-0D75-ECE8B83F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21398A-97C8-BB1D-428D-74C857FA045D}"/>
              </a:ext>
            </a:extLst>
          </p:cNvPr>
          <p:cNvCxnSpPr>
            <a:cxnSpLocks/>
          </p:cNvCxnSpPr>
          <p:nvPr/>
        </p:nvCxnSpPr>
        <p:spPr>
          <a:xfrm>
            <a:off x="1158237" y="2499556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47">
            <a:extLst>
              <a:ext uri="{FF2B5EF4-FFF2-40B4-BE49-F238E27FC236}">
                <a16:creationId xmlns:a16="http://schemas.microsoft.com/office/drawing/2014/main" id="{88A93F41-8BFD-5CA0-F8BA-04C013E8FF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83133" y="1882168"/>
            <a:ext cx="4083090" cy="6173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6D9DAFD-71BB-8973-CC4A-04D7B8762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1250" y="2555552"/>
            <a:ext cx="4508500" cy="12775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5FE0621-5BE3-4F91-8DCF-C40AE7ECDD2B}"/>
              </a:ext>
            </a:extLst>
          </p:cNvPr>
          <p:cNvSpPr/>
          <p:nvPr/>
        </p:nvSpPr>
        <p:spPr>
          <a:xfrm>
            <a:off x="846246" y="1680022"/>
            <a:ext cx="838200" cy="838200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7AE7176F-8E95-4C2E-B237-9FBAB56752D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80565" y="1709052"/>
            <a:ext cx="769562" cy="769563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0FB0171-D27C-6BE5-8C8D-193177F575D8}"/>
              </a:ext>
            </a:extLst>
          </p:cNvPr>
          <p:cNvSpPr/>
          <p:nvPr/>
        </p:nvSpPr>
        <p:spPr>
          <a:xfrm>
            <a:off x="6597316" y="1842577"/>
            <a:ext cx="4748440" cy="2045401"/>
          </a:xfrm>
          <a:prstGeom prst="roundRect">
            <a:avLst>
              <a:gd name="adj" fmla="val 5806"/>
            </a:avLst>
          </a:prstGeom>
          <a:solidFill>
            <a:srgbClr val="D7F8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E791A2-C25C-949E-18D3-B48114CFAD35}"/>
              </a:ext>
            </a:extLst>
          </p:cNvPr>
          <p:cNvSpPr/>
          <p:nvPr/>
        </p:nvSpPr>
        <p:spPr>
          <a:xfrm>
            <a:off x="6688980" y="1924050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221588C-4557-81A8-8B5E-A8D77A9493B8}"/>
              </a:ext>
            </a:extLst>
          </p:cNvPr>
          <p:cNvCxnSpPr>
            <a:cxnSpLocks/>
          </p:cNvCxnSpPr>
          <p:nvPr/>
        </p:nvCxnSpPr>
        <p:spPr>
          <a:xfrm>
            <a:off x="6688980" y="2499556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 Placeholder 47">
            <a:extLst>
              <a:ext uri="{FF2B5EF4-FFF2-40B4-BE49-F238E27FC236}">
                <a16:creationId xmlns:a16="http://schemas.microsoft.com/office/drawing/2014/main" id="{1A61680C-3438-5523-EF1C-AD81A81289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13876" y="1882168"/>
            <a:ext cx="4083090" cy="6173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7">
            <a:extLst>
              <a:ext uri="{FF2B5EF4-FFF2-40B4-BE49-F238E27FC236}">
                <a16:creationId xmlns:a16="http://schemas.microsoft.com/office/drawing/2014/main" id="{1264B514-C441-02D0-411F-F5A8E1A7C4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41993" y="2555552"/>
            <a:ext cx="4508500" cy="12775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EB3579C-2786-0293-DD00-AD5F15C659FC}"/>
              </a:ext>
            </a:extLst>
          </p:cNvPr>
          <p:cNvSpPr/>
          <p:nvPr/>
        </p:nvSpPr>
        <p:spPr>
          <a:xfrm>
            <a:off x="6376989" y="1680022"/>
            <a:ext cx="838200" cy="838200"/>
          </a:xfrm>
          <a:prstGeom prst="ellipse">
            <a:avLst/>
          </a:prstGeom>
          <a:solidFill>
            <a:srgbClr val="D7F8D5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71">
            <a:extLst>
              <a:ext uri="{FF2B5EF4-FFF2-40B4-BE49-F238E27FC236}">
                <a16:creationId xmlns:a16="http://schemas.microsoft.com/office/drawing/2014/main" id="{A74852D3-6CB7-5B5C-3B22-CFAE582DD57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411308" y="1709052"/>
            <a:ext cx="769562" cy="769563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ECD7771-E2F7-F2C2-D242-1C93F2FC2810}"/>
              </a:ext>
            </a:extLst>
          </p:cNvPr>
          <p:cNvSpPr/>
          <p:nvPr/>
        </p:nvSpPr>
        <p:spPr>
          <a:xfrm>
            <a:off x="1058527" y="4423893"/>
            <a:ext cx="4748440" cy="2045401"/>
          </a:xfrm>
          <a:prstGeom prst="roundRect">
            <a:avLst>
              <a:gd name="adj" fmla="val 5806"/>
            </a:avLst>
          </a:prstGeom>
          <a:solidFill>
            <a:srgbClr val="FEC6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31E39F-0235-3562-E4D9-FB3F408DC735}"/>
              </a:ext>
            </a:extLst>
          </p:cNvPr>
          <p:cNvSpPr/>
          <p:nvPr/>
        </p:nvSpPr>
        <p:spPr>
          <a:xfrm>
            <a:off x="1150191" y="4505366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4A7DFCD-73DD-C6F3-9E3C-B4C72B6D3018}"/>
              </a:ext>
            </a:extLst>
          </p:cNvPr>
          <p:cNvCxnSpPr>
            <a:cxnSpLocks/>
          </p:cNvCxnSpPr>
          <p:nvPr/>
        </p:nvCxnSpPr>
        <p:spPr>
          <a:xfrm>
            <a:off x="1150191" y="5080872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 Placeholder 47">
            <a:extLst>
              <a:ext uri="{FF2B5EF4-FFF2-40B4-BE49-F238E27FC236}">
                <a16:creationId xmlns:a16="http://schemas.microsoft.com/office/drawing/2014/main" id="{2CB79CF8-19FB-6D11-1C5A-AA9E74BE4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75087" y="4463484"/>
            <a:ext cx="4083090" cy="6173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47">
            <a:extLst>
              <a:ext uri="{FF2B5EF4-FFF2-40B4-BE49-F238E27FC236}">
                <a16:creationId xmlns:a16="http://schemas.microsoft.com/office/drawing/2014/main" id="{2702491F-64AD-C639-0C1B-606E3B43BC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03204" y="5136868"/>
            <a:ext cx="4508500" cy="12775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8440471-E77D-66E0-5961-D1C5E4379C58}"/>
              </a:ext>
            </a:extLst>
          </p:cNvPr>
          <p:cNvSpPr/>
          <p:nvPr/>
        </p:nvSpPr>
        <p:spPr>
          <a:xfrm>
            <a:off x="838200" y="4261338"/>
            <a:ext cx="838200" cy="838200"/>
          </a:xfrm>
          <a:prstGeom prst="ellipse">
            <a:avLst/>
          </a:prstGeom>
          <a:solidFill>
            <a:srgbClr val="FEC6B0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ontent Placeholder 71">
            <a:extLst>
              <a:ext uri="{FF2B5EF4-FFF2-40B4-BE49-F238E27FC236}">
                <a16:creationId xmlns:a16="http://schemas.microsoft.com/office/drawing/2014/main" id="{FD5AD3D8-3223-63CF-D7EC-367AC4DDF18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72519" y="4290368"/>
            <a:ext cx="769562" cy="769563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10EE9A2-2FDD-A6AA-ED13-71B630AF522B}"/>
              </a:ext>
            </a:extLst>
          </p:cNvPr>
          <p:cNvSpPr/>
          <p:nvPr/>
        </p:nvSpPr>
        <p:spPr>
          <a:xfrm>
            <a:off x="6605362" y="4423893"/>
            <a:ext cx="4748440" cy="2045401"/>
          </a:xfrm>
          <a:prstGeom prst="roundRect">
            <a:avLst>
              <a:gd name="adj" fmla="val 5806"/>
            </a:avLst>
          </a:prstGeom>
          <a:solidFill>
            <a:srgbClr val="E8E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4707A69-0D0D-AF90-A7A5-E450E1F0FF4F}"/>
              </a:ext>
            </a:extLst>
          </p:cNvPr>
          <p:cNvSpPr/>
          <p:nvPr/>
        </p:nvSpPr>
        <p:spPr>
          <a:xfrm>
            <a:off x="6697026" y="4505366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B55DAB7-2AFE-CCF5-190C-0B23713C9D5C}"/>
              </a:ext>
            </a:extLst>
          </p:cNvPr>
          <p:cNvCxnSpPr>
            <a:cxnSpLocks/>
          </p:cNvCxnSpPr>
          <p:nvPr/>
        </p:nvCxnSpPr>
        <p:spPr>
          <a:xfrm>
            <a:off x="6697026" y="5080872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 Placeholder 47">
            <a:extLst>
              <a:ext uri="{FF2B5EF4-FFF2-40B4-BE49-F238E27FC236}">
                <a16:creationId xmlns:a16="http://schemas.microsoft.com/office/drawing/2014/main" id="{0AC57BE1-DA88-C034-FC06-3B6B4BBDB54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21922" y="4463484"/>
            <a:ext cx="4083090" cy="6173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Text Placeholder 47">
            <a:extLst>
              <a:ext uri="{FF2B5EF4-FFF2-40B4-BE49-F238E27FC236}">
                <a16:creationId xmlns:a16="http://schemas.microsoft.com/office/drawing/2014/main" id="{9774D4B4-15E0-2778-F87D-D9BEF08E64A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50039" y="5136868"/>
            <a:ext cx="4508500" cy="12775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27CD605-FFFA-F829-71F4-35E554063E1B}"/>
              </a:ext>
            </a:extLst>
          </p:cNvPr>
          <p:cNvSpPr/>
          <p:nvPr/>
        </p:nvSpPr>
        <p:spPr>
          <a:xfrm>
            <a:off x="6385035" y="4261338"/>
            <a:ext cx="838200" cy="838200"/>
          </a:xfrm>
          <a:prstGeom prst="ellipse">
            <a:avLst/>
          </a:prstGeom>
          <a:solidFill>
            <a:srgbClr val="E8E6FF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71">
            <a:extLst>
              <a:ext uri="{FF2B5EF4-FFF2-40B4-BE49-F238E27FC236}">
                <a16:creationId xmlns:a16="http://schemas.microsoft.com/office/drawing/2014/main" id="{FCD3A1AC-B8A8-8871-AC6C-01B63386C8C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19354" y="4290368"/>
            <a:ext cx="769562" cy="769563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BB4229-FE69-1497-84A0-5B55DA5F4E4A}"/>
              </a:ext>
            </a:extLst>
          </p:cNvPr>
          <p:cNvSpPr/>
          <p:nvPr/>
        </p:nvSpPr>
        <p:spPr>
          <a:xfrm>
            <a:off x="-103695" y="-63631"/>
            <a:ext cx="254524" cy="69216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55DAE7-EAE9-68D2-C319-61CD3933548B}"/>
              </a:ext>
            </a:extLst>
          </p:cNvPr>
          <p:cNvSpPr/>
          <p:nvPr/>
        </p:nvSpPr>
        <p:spPr>
          <a:xfrm>
            <a:off x="-245097" y="6721475"/>
            <a:ext cx="12437097" cy="179387"/>
          </a:xfrm>
          <a:prstGeom prst="roundRect">
            <a:avLst>
              <a:gd name="adj" fmla="val 24182"/>
            </a:avLst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82BF25-29B6-CD4C-69AB-7D8A9058B0CB}"/>
              </a:ext>
            </a:extLst>
          </p:cNvPr>
          <p:cNvSpPr/>
          <p:nvPr userDrawn="1"/>
        </p:nvSpPr>
        <p:spPr>
          <a:xfrm>
            <a:off x="1066573" y="1842577"/>
            <a:ext cx="4748440" cy="2045401"/>
          </a:xfrm>
          <a:prstGeom prst="roundRect">
            <a:avLst>
              <a:gd name="adj" fmla="val 5806"/>
            </a:avLst>
          </a:prstGeom>
          <a:solidFill>
            <a:srgbClr val="D7F8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7B0562-7D5F-E308-BB6B-D7A22535C64E}"/>
              </a:ext>
            </a:extLst>
          </p:cNvPr>
          <p:cNvSpPr/>
          <p:nvPr userDrawn="1"/>
        </p:nvSpPr>
        <p:spPr>
          <a:xfrm>
            <a:off x="1158237" y="1924050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A0395D-FA97-1201-0012-81726EBD7BF4}"/>
              </a:ext>
            </a:extLst>
          </p:cNvPr>
          <p:cNvCxnSpPr>
            <a:cxnSpLocks/>
          </p:cNvCxnSpPr>
          <p:nvPr userDrawn="1"/>
        </p:nvCxnSpPr>
        <p:spPr>
          <a:xfrm>
            <a:off x="1158237" y="2499556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12EE34F-BF1E-65D7-389B-4D7D1A36D543}"/>
              </a:ext>
            </a:extLst>
          </p:cNvPr>
          <p:cNvSpPr/>
          <p:nvPr userDrawn="1"/>
        </p:nvSpPr>
        <p:spPr>
          <a:xfrm>
            <a:off x="846246" y="1680022"/>
            <a:ext cx="838200" cy="838200"/>
          </a:xfrm>
          <a:prstGeom prst="ellipse">
            <a:avLst/>
          </a:prstGeom>
          <a:solidFill>
            <a:srgbClr val="D7F8D5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C4B5E6-F099-53D4-1D80-FD2403527323}"/>
              </a:ext>
            </a:extLst>
          </p:cNvPr>
          <p:cNvSpPr/>
          <p:nvPr userDrawn="1"/>
        </p:nvSpPr>
        <p:spPr>
          <a:xfrm>
            <a:off x="6597316" y="1842577"/>
            <a:ext cx="4748440" cy="2045401"/>
          </a:xfrm>
          <a:prstGeom prst="roundRect">
            <a:avLst>
              <a:gd name="adj" fmla="val 5806"/>
            </a:avLst>
          </a:prstGeom>
          <a:solidFill>
            <a:srgbClr val="C8EC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91366C-7118-0B95-2BE5-EDE16C99D264}"/>
              </a:ext>
            </a:extLst>
          </p:cNvPr>
          <p:cNvSpPr/>
          <p:nvPr userDrawn="1"/>
        </p:nvSpPr>
        <p:spPr>
          <a:xfrm>
            <a:off x="6688980" y="1924050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48F6F9-C125-7D58-358B-BBDD94643BE0}"/>
              </a:ext>
            </a:extLst>
          </p:cNvPr>
          <p:cNvCxnSpPr>
            <a:cxnSpLocks/>
          </p:cNvCxnSpPr>
          <p:nvPr userDrawn="1"/>
        </p:nvCxnSpPr>
        <p:spPr>
          <a:xfrm>
            <a:off x="6688980" y="2499556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F3DCA77-84CB-BA34-3A89-AADCE3956CE4}"/>
              </a:ext>
            </a:extLst>
          </p:cNvPr>
          <p:cNvSpPr/>
          <p:nvPr userDrawn="1"/>
        </p:nvSpPr>
        <p:spPr>
          <a:xfrm>
            <a:off x="6376989" y="1680022"/>
            <a:ext cx="838200" cy="838200"/>
          </a:xfrm>
          <a:prstGeom prst="ellipse">
            <a:avLst/>
          </a:prstGeom>
          <a:solidFill>
            <a:srgbClr val="C8ECE5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9117AF1-E1F3-226F-B349-494340BE691C}"/>
              </a:ext>
            </a:extLst>
          </p:cNvPr>
          <p:cNvSpPr/>
          <p:nvPr userDrawn="1"/>
        </p:nvSpPr>
        <p:spPr>
          <a:xfrm>
            <a:off x="1058527" y="4423893"/>
            <a:ext cx="4748440" cy="2045401"/>
          </a:xfrm>
          <a:prstGeom prst="roundRect">
            <a:avLst>
              <a:gd name="adj" fmla="val 5806"/>
            </a:avLst>
          </a:prstGeom>
          <a:solidFill>
            <a:srgbClr val="C8EC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19EA7AB-A988-8830-00C4-DBBBB706F567}"/>
              </a:ext>
            </a:extLst>
          </p:cNvPr>
          <p:cNvSpPr/>
          <p:nvPr userDrawn="1"/>
        </p:nvSpPr>
        <p:spPr>
          <a:xfrm>
            <a:off x="1150191" y="4505366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F53DA-5CD2-8B9A-3AAA-5D46A66C4283}"/>
              </a:ext>
            </a:extLst>
          </p:cNvPr>
          <p:cNvCxnSpPr>
            <a:cxnSpLocks/>
          </p:cNvCxnSpPr>
          <p:nvPr userDrawn="1"/>
        </p:nvCxnSpPr>
        <p:spPr>
          <a:xfrm>
            <a:off x="1150191" y="5080872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10B4682-D8B5-6D8D-62F4-5E1F96514A22}"/>
              </a:ext>
            </a:extLst>
          </p:cNvPr>
          <p:cNvSpPr/>
          <p:nvPr userDrawn="1"/>
        </p:nvSpPr>
        <p:spPr>
          <a:xfrm>
            <a:off x="838200" y="4261338"/>
            <a:ext cx="838200" cy="838200"/>
          </a:xfrm>
          <a:prstGeom prst="ellipse">
            <a:avLst/>
          </a:prstGeom>
          <a:solidFill>
            <a:srgbClr val="C8ECF4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92FB6FE-8BE8-3802-0CBF-3F164052C510}"/>
              </a:ext>
            </a:extLst>
          </p:cNvPr>
          <p:cNvSpPr/>
          <p:nvPr userDrawn="1"/>
        </p:nvSpPr>
        <p:spPr>
          <a:xfrm>
            <a:off x="6605362" y="4423893"/>
            <a:ext cx="4748440" cy="2045401"/>
          </a:xfrm>
          <a:prstGeom prst="roundRect">
            <a:avLst>
              <a:gd name="adj" fmla="val 5806"/>
            </a:avLst>
          </a:prstGeom>
          <a:solidFill>
            <a:srgbClr val="E0E0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3F838D4-7629-3239-48B0-A82EF1F7ACC5}"/>
              </a:ext>
            </a:extLst>
          </p:cNvPr>
          <p:cNvSpPr/>
          <p:nvPr userDrawn="1"/>
        </p:nvSpPr>
        <p:spPr>
          <a:xfrm>
            <a:off x="6697026" y="4505366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A536E4-20EB-D164-65B2-0AEABE8F10A7}"/>
              </a:ext>
            </a:extLst>
          </p:cNvPr>
          <p:cNvCxnSpPr>
            <a:cxnSpLocks/>
          </p:cNvCxnSpPr>
          <p:nvPr userDrawn="1"/>
        </p:nvCxnSpPr>
        <p:spPr>
          <a:xfrm>
            <a:off x="6697026" y="5080872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C02FFBF-E326-4441-8383-B84A07F4A490}"/>
              </a:ext>
            </a:extLst>
          </p:cNvPr>
          <p:cNvSpPr/>
          <p:nvPr userDrawn="1"/>
        </p:nvSpPr>
        <p:spPr>
          <a:xfrm>
            <a:off x="6385035" y="4261338"/>
            <a:ext cx="838200" cy="838200"/>
          </a:xfrm>
          <a:prstGeom prst="ellipse">
            <a:avLst/>
          </a:prstGeom>
          <a:solidFill>
            <a:srgbClr val="E0E0E0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890575-10B1-C85A-3819-6195EBD70DD1}"/>
              </a:ext>
            </a:extLst>
          </p:cNvPr>
          <p:cNvSpPr/>
          <p:nvPr userDrawn="1"/>
        </p:nvSpPr>
        <p:spPr>
          <a:xfrm>
            <a:off x="-103695" y="-63631"/>
            <a:ext cx="254524" cy="69216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6A96410-574F-5AD6-0F73-517994887FE0}"/>
              </a:ext>
            </a:extLst>
          </p:cNvPr>
          <p:cNvSpPr/>
          <p:nvPr userDrawn="1"/>
        </p:nvSpPr>
        <p:spPr>
          <a:xfrm>
            <a:off x="-245097" y="6721475"/>
            <a:ext cx="12437097" cy="179387"/>
          </a:xfrm>
          <a:prstGeom prst="roundRect">
            <a:avLst>
              <a:gd name="adj" fmla="val 24182"/>
            </a:avLst>
          </a:prstGeom>
          <a:solidFill>
            <a:srgbClr val="FFE2E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5" grpId="0" animBg="1"/>
      <p:bldP spid="72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9" grpId="0" animBg="1"/>
      <p:bldP spid="40" grpId="0" animBg="1"/>
      <p:bldP spid="42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6" grpId="0" animBg="1"/>
      <p:bldP spid="50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2" grpId="0" animBg="1"/>
      <p:bldP spid="69" grpId="0" animBg="1"/>
      <p:bldP spid="71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9" grpId="0" animBg="1"/>
      <p:bldP spid="80" grpId="0" animBg="1"/>
      <p:bldP spid="82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w/conten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1FC896-6469-30E4-92D9-814BFD0E1D44}"/>
              </a:ext>
            </a:extLst>
          </p:cNvPr>
          <p:cNvSpPr/>
          <p:nvPr/>
        </p:nvSpPr>
        <p:spPr>
          <a:xfrm>
            <a:off x="838200" y="2414054"/>
            <a:ext cx="3200627" cy="3950562"/>
          </a:xfrm>
          <a:prstGeom prst="roundRect">
            <a:avLst>
              <a:gd name="adj" fmla="val 5806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98A9FC-3189-C607-8202-3A55D6173A5B}"/>
              </a:ext>
            </a:extLst>
          </p:cNvPr>
          <p:cNvSpPr/>
          <p:nvPr/>
        </p:nvSpPr>
        <p:spPr>
          <a:xfrm>
            <a:off x="928164" y="2502788"/>
            <a:ext cx="3021572" cy="3773094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63E9FD-1075-F522-0D75-ECE8B83F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7">
            <a:extLst>
              <a:ext uri="{FF2B5EF4-FFF2-40B4-BE49-F238E27FC236}">
                <a16:creationId xmlns:a16="http://schemas.microsoft.com/office/drawing/2014/main" id="{88A93F41-8BFD-5CA0-F8BA-04C013E8FF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8404" y="2669174"/>
            <a:ext cx="3021573" cy="6297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6D9DAFD-71BB-8973-CC4A-04D7B8762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176" y="3327296"/>
            <a:ext cx="3114676" cy="294858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5FE0621-5BE3-4F91-8DCF-C40AE7ECDD2B}"/>
              </a:ext>
            </a:extLst>
          </p:cNvPr>
          <p:cNvSpPr/>
          <p:nvPr/>
        </p:nvSpPr>
        <p:spPr>
          <a:xfrm>
            <a:off x="1992138" y="1690688"/>
            <a:ext cx="978485" cy="978485"/>
          </a:xfrm>
          <a:prstGeom prst="ellipse">
            <a:avLst/>
          </a:prstGeom>
          <a:solidFill>
            <a:schemeClr val="accent4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7AE7176F-8E95-4C2E-B237-9FBAB56752D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054674" y="1753224"/>
            <a:ext cx="853411" cy="853412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21398A-97C8-BB1D-428D-74C857FA045D}"/>
              </a:ext>
            </a:extLst>
          </p:cNvPr>
          <p:cNvCxnSpPr>
            <a:cxnSpLocks/>
          </p:cNvCxnSpPr>
          <p:nvPr/>
        </p:nvCxnSpPr>
        <p:spPr>
          <a:xfrm>
            <a:off x="928163" y="3327296"/>
            <a:ext cx="3021573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55E00A-139C-BA47-1E5B-B509FECC33AF}"/>
              </a:ext>
            </a:extLst>
          </p:cNvPr>
          <p:cNvSpPr/>
          <p:nvPr/>
        </p:nvSpPr>
        <p:spPr>
          <a:xfrm>
            <a:off x="4495686" y="2414054"/>
            <a:ext cx="3200627" cy="3950562"/>
          </a:xfrm>
          <a:prstGeom prst="roundRect">
            <a:avLst>
              <a:gd name="adj" fmla="val 5806"/>
            </a:avLst>
          </a:prstGeom>
          <a:solidFill>
            <a:srgbClr val="D7F8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B62FDC3-112E-6125-6C32-B6D20E72E8E2}"/>
              </a:ext>
            </a:extLst>
          </p:cNvPr>
          <p:cNvSpPr/>
          <p:nvPr/>
        </p:nvSpPr>
        <p:spPr>
          <a:xfrm>
            <a:off x="4585650" y="2502788"/>
            <a:ext cx="3021572" cy="3773094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7">
            <a:extLst>
              <a:ext uri="{FF2B5EF4-FFF2-40B4-BE49-F238E27FC236}">
                <a16:creationId xmlns:a16="http://schemas.microsoft.com/office/drawing/2014/main" id="{9C072F23-5233-6843-B4F6-17422593850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5890" y="2669174"/>
            <a:ext cx="3021573" cy="6297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7">
            <a:extLst>
              <a:ext uri="{FF2B5EF4-FFF2-40B4-BE49-F238E27FC236}">
                <a16:creationId xmlns:a16="http://schemas.microsoft.com/office/drawing/2014/main" id="{5584CEB6-2728-D82D-581E-5C3A07E1C7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38662" y="3327296"/>
            <a:ext cx="3114676" cy="294858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89B196-5620-4C2C-7D5F-15ACB2B788D6}"/>
              </a:ext>
            </a:extLst>
          </p:cNvPr>
          <p:cNvSpPr/>
          <p:nvPr/>
        </p:nvSpPr>
        <p:spPr>
          <a:xfrm>
            <a:off x="5649624" y="1690688"/>
            <a:ext cx="978485" cy="978485"/>
          </a:xfrm>
          <a:prstGeom prst="ellipse">
            <a:avLst/>
          </a:prstGeom>
          <a:solidFill>
            <a:srgbClr val="D7F8D5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71">
            <a:extLst>
              <a:ext uri="{FF2B5EF4-FFF2-40B4-BE49-F238E27FC236}">
                <a16:creationId xmlns:a16="http://schemas.microsoft.com/office/drawing/2014/main" id="{A66E2906-ECD0-A9C3-0067-4AAB456C150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2160" y="1753224"/>
            <a:ext cx="853411" cy="853412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92319-0587-8F21-754A-9329C6E29398}"/>
              </a:ext>
            </a:extLst>
          </p:cNvPr>
          <p:cNvCxnSpPr>
            <a:cxnSpLocks/>
          </p:cNvCxnSpPr>
          <p:nvPr/>
        </p:nvCxnSpPr>
        <p:spPr>
          <a:xfrm>
            <a:off x="4575890" y="3315116"/>
            <a:ext cx="3021573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DAD5F6-EB00-790C-3515-8471397C5113}"/>
              </a:ext>
            </a:extLst>
          </p:cNvPr>
          <p:cNvSpPr/>
          <p:nvPr/>
        </p:nvSpPr>
        <p:spPr>
          <a:xfrm>
            <a:off x="8153173" y="2414054"/>
            <a:ext cx="3200627" cy="3950562"/>
          </a:xfrm>
          <a:prstGeom prst="roundRect">
            <a:avLst>
              <a:gd name="adj" fmla="val 5806"/>
            </a:avLst>
          </a:prstGeom>
          <a:solidFill>
            <a:srgbClr val="E8E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229E9-7B01-E343-1FDD-59A823525357}"/>
              </a:ext>
            </a:extLst>
          </p:cNvPr>
          <p:cNvSpPr/>
          <p:nvPr/>
        </p:nvSpPr>
        <p:spPr>
          <a:xfrm>
            <a:off x="8243137" y="2502788"/>
            <a:ext cx="3021572" cy="3773094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47">
            <a:extLst>
              <a:ext uri="{FF2B5EF4-FFF2-40B4-BE49-F238E27FC236}">
                <a16:creationId xmlns:a16="http://schemas.microsoft.com/office/drawing/2014/main" id="{BE947226-7F6F-5737-7F7D-58F5C82C7D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33377" y="2669174"/>
            <a:ext cx="3021573" cy="6297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7">
            <a:extLst>
              <a:ext uri="{FF2B5EF4-FFF2-40B4-BE49-F238E27FC236}">
                <a16:creationId xmlns:a16="http://schemas.microsoft.com/office/drawing/2014/main" id="{3C35C66E-DEE4-1D71-8260-5EBACD7E8D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96149" y="3327296"/>
            <a:ext cx="3114676" cy="294858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006F865-E378-D813-9E21-939FEA5E3E4F}"/>
              </a:ext>
            </a:extLst>
          </p:cNvPr>
          <p:cNvSpPr/>
          <p:nvPr/>
        </p:nvSpPr>
        <p:spPr>
          <a:xfrm>
            <a:off x="9307111" y="1690688"/>
            <a:ext cx="978485" cy="978485"/>
          </a:xfrm>
          <a:prstGeom prst="ellipse">
            <a:avLst/>
          </a:prstGeom>
          <a:solidFill>
            <a:srgbClr val="E8E6FF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71">
            <a:extLst>
              <a:ext uri="{FF2B5EF4-FFF2-40B4-BE49-F238E27FC236}">
                <a16:creationId xmlns:a16="http://schemas.microsoft.com/office/drawing/2014/main" id="{09F8FE82-FD6F-0260-B076-045A2477698B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9369647" y="1753224"/>
            <a:ext cx="853411" cy="853412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C0BED2-0037-8E54-8141-75EEC69FDD5F}"/>
              </a:ext>
            </a:extLst>
          </p:cNvPr>
          <p:cNvCxnSpPr>
            <a:cxnSpLocks/>
          </p:cNvCxnSpPr>
          <p:nvPr/>
        </p:nvCxnSpPr>
        <p:spPr>
          <a:xfrm>
            <a:off x="8243136" y="3327296"/>
            <a:ext cx="3021573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EE7539-3CE5-4848-4D78-F9AF7DE3EC58}"/>
              </a:ext>
            </a:extLst>
          </p:cNvPr>
          <p:cNvSpPr/>
          <p:nvPr/>
        </p:nvSpPr>
        <p:spPr>
          <a:xfrm>
            <a:off x="-103695" y="-63631"/>
            <a:ext cx="254524" cy="69216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A34F83-3154-240D-9DF2-54D34A82C9AC}"/>
              </a:ext>
            </a:extLst>
          </p:cNvPr>
          <p:cNvSpPr/>
          <p:nvPr/>
        </p:nvSpPr>
        <p:spPr>
          <a:xfrm>
            <a:off x="-245097" y="6721475"/>
            <a:ext cx="12437097" cy="179387"/>
          </a:xfrm>
          <a:prstGeom prst="roundRect">
            <a:avLst>
              <a:gd name="adj" fmla="val 24182"/>
            </a:avLst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B0D978-7B15-4839-F5A5-C51295549A73}"/>
              </a:ext>
            </a:extLst>
          </p:cNvPr>
          <p:cNvSpPr/>
          <p:nvPr userDrawn="1"/>
        </p:nvSpPr>
        <p:spPr>
          <a:xfrm>
            <a:off x="838200" y="2414054"/>
            <a:ext cx="3200627" cy="3950562"/>
          </a:xfrm>
          <a:prstGeom prst="roundRect">
            <a:avLst>
              <a:gd name="adj" fmla="val 5806"/>
            </a:avLst>
          </a:prstGeom>
          <a:solidFill>
            <a:srgbClr val="D7F8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6A6939-DB2E-E090-B3C8-666B46E62F90}"/>
              </a:ext>
            </a:extLst>
          </p:cNvPr>
          <p:cNvSpPr/>
          <p:nvPr userDrawn="1"/>
        </p:nvSpPr>
        <p:spPr>
          <a:xfrm>
            <a:off x="928164" y="2502788"/>
            <a:ext cx="3021572" cy="3773094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4DB6C5-A647-54A2-3213-5DFDF800CA8B}"/>
              </a:ext>
            </a:extLst>
          </p:cNvPr>
          <p:cNvSpPr/>
          <p:nvPr userDrawn="1"/>
        </p:nvSpPr>
        <p:spPr>
          <a:xfrm>
            <a:off x="1992138" y="1690688"/>
            <a:ext cx="978485" cy="978485"/>
          </a:xfrm>
          <a:prstGeom prst="ellipse">
            <a:avLst/>
          </a:prstGeom>
          <a:solidFill>
            <a:srgbClr val="D7F8D5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599AB0-614E-A9BE-0DA4-8F21E228EFF7}"/>
              </a:ext>
            </a:extLst>
          </p:cNvPr>
          <p:cNvCxnSpPr>
            <a:cxnSpLocks/>
          </p:cNvCxnSpPr>
          <p:nvPr userDrawn="1"/>
        </p:nvCxnSpPr>
        <p:spPr>
          <a:xfrm>
            <a:off x="928163" y="3327296"/>
            <a:ext cx="3021573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D9EFBD-E4A6-A424-96C3-E6C035004F46}"/>
              </a:ext>
            </a:extLst>
          </p:cNvPr>
          <p:cNvSpPr/>
          <p:nvPr userDrawn="1"/>
        </p:nvSpPr>
        <p:spPr>
          <a:xfrm>
            <a:off x="4495686" y="2414054"/>
            <a:ext cx="3200627" cy="3950562"/>
          </a:xfrm>
          <a:prstGeom prst="roundRect">
            <a:avLst>
              <a:gd name="adj" fmla="val 5806"/>
            </a:avLst>
          </a:prstGeom>
          <a:solidFill>
            <a:srgbClr val="C8EC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1BE532-48D8-636F-2D46-310F419B4D23}"/>
              </a:ext>
            </a:extLst>
          </p:cNvPr>
          <p:cNvSpPr/>
          <p:nvPr userDrawn="1"/>
        </p:nvSpPr>
        <p:spPr>
          <a:xfrm>
            <a:off x="4585650" y="2502788"/>
            <a:ext cx="3021572" cy="3773094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45911D-32A4-22EB-F925-9BEC19629D27}"/>
              </a:ext>
            </a:extLst>
          </p:cNvPr>
          <p:cNvSpPr/>
          <p:nvPr userDrawn="1"/>
        </p:nvSpPr>
        <p:spPr>
          <a:xfrm>
            <a:off x="5649624" y="1690688"/>
            <a:ext cx="978485" cy="978485"/>
          </a:xfrm>
          <a:prstGeom prst="ellipse">
            <a:avLst/>
          </a:prstGeom>
          <a:solidFill>
            <a:srgbClr val="C8ECE5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C68D37-18E2-508F-913B-5BFE678A38ED}"/>
              </a:ext>
            </a:extLst>
          </p:cNvPr>
          <p:cNvCxnSpPr>
            <a:cxnSpLocks/>
          </p:cNvCxnSpPr>
          <p:nvPr userDrawn="1"/>
        </p:nvCxnSpPr>
        <p:spPr>
          <a:xfrm>
            <a:off x="4575890" y="3315116"/>
            <a:ext cx="3021573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CB5FAE-32AE-6E02-C20C-ED7D50D2A0DF}"/>
              </a:ext>
            </a:extLst>
          </p:cNvPr>
          <p:cNvSpPr/>
          <p:nvPr userDrawn="1"/>
        </p:nvSpPr>
        <p:spPr>
          <a:xfrm>
            <a:off x="8153173" y="2414054"/>
            <a:ext cx="3200627" cy="3950562"/>
          </a:xfrm>
          <a:prstGeom prst="roundRect">
            <a:avLst>
              <a:gd name="adj" fmla="val 5806"/>
            </a:avLst>
          </a:prstGeom>
          <a:solidFill>
            <a:srgbClr val="E0E0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40E236-802A-A6BA-8F99-9586CBADCE47}"/>
              </a:ext>
            </a:extLst>
          </p:cNvPr>
          <p:cNvSpPr/>
          <p:nvPr userDrawn="1"/>
        </p:nvSpPr>
        <p:spPr>
          <a:xfrm>
            <a:off x="8243137" y="2502788"/>
            <a:ext cx="3021572" cy="3773094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9FFCD27-673A-A06E-FE59-F8D377321844}"/>
              </a:ext>
            </a:extLst>
          </p:cNvPr>
          <p:cNvSpPr/>
          <p:nvPr userDrawn="1"/>
        </p:nvSpPr>
        <p:spPr>
          <a:xfrm>
            <a:off x="9307111" y="1690688"/>
            <a:ext cx="978485" cy="978485"/>
          </a:xfrm>
          <a:prstGeom prst="ellipse">
            <a:avLst/>
          </a:prstGeom>
          <a:solidFill>
            <a:srgbClr val="E0E0E0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EFB209-DF67-3896-01DD-A9A5C439E53B}"/>
              </a:ext>
            </a:extLst>
          </p:cNvPr>
          <p:cNvCxnSpPr>
            <a:cxnSpLocks/>
          </p:cNvCxnSpPr>
          <p:nvPr userDrawn="1"/>
        </p:nvCxnSpPr>
        <p:spPr>
          <a:xfrm>
            <a:off x="8243136" y="3327296"/>
            <a:ext cx="3021573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683B03-13BE-D4A5-2519-2E8201C67D6C}"/>
              </a:ext>
            </a:extLst>
          </p:cNvPr>
          <p:cNvSpPr/>
          <p:nvPr userDrawn="1"/>
        </p:nvSpPr>
        <p:spPr>
          <a:xfrm>
            <a:off x="-103695" y="-63631"/>
            <a:ext cx="254524" cy="69216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D1C6BE5-EA3C-CEFE-C919-9BB2CF277545}"/>
              </a:ext>
            </a:extLst>
          </p:cNvPr>
          <p:cNvSpPr/>
          <p:nvPr userDrawn="1"/>
        </p:nvSpPr>
        <p:spPr>
          <a:xfrm>
            <a:off x="-245097" y="6721475"/>
            <a:ext cx="12437097" cy="179387"/>
          </a:xfrm>
          <a:prstGeom prst="roundRect">
            <a:avLst>
              <a:gd name="adj" fmla="val 24182"/>
            </a:avLst>
          </a:prstGeom>
          <a:solidFill>
            <a:srgbClr val="FFE2E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9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5" grpId="0" animBg="1"/>
      <p:bldP spid="72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3" grpId="0" animBg="1"/>
      <p:bldP spid="47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Technologis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058B-98A6-42F6-04A9-8DC67A3A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921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Glob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BA5EB1-F100-4666-7770-A662A25B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3160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Smartphon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BF382EE-AA0E-E272-B5FD-FFE8A796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3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1F23-6D34-10AB-4862-43CD4597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77C1-1B53-DB64-98DF-A078FA825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01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90CE73-D946-C59A-8CD8-C8DC4CA4D757}"/>
              </a:ext>
            </a:extLst>
          </p:cNvPr>
          <p:cNvSpPr/>
          <p:nvPr userDrawn="1"/>
        </p:nvSpPr>
        <p:spPr>
          <a:xfrm>
            <a:off x="-103695" y="-63631"/>
            <a:ext cx="254524" cy="69216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004D44-274F-26EB-085B-7B686A68210A}"/>
              </a:ext>
            </a:extLst>
          </p:cNvPr>
          <p:cNvSpPr/>
          <p:nvPr userDrawn="1"/>
        </p:nvSpPr>
        <p:spPr>
          <a:xfrm>
            <a:off x="-245097" y="6721475"/>
            <a:ext cx="12437097" cy="179387"/>
          </a:xfrm>
          <a:prstGeom prst="roundRect">
            <a:avLst>
              <a:gd name="adj" fmla="val 24182"/>
            </a:avLst>
          </a:prstGeom>
          <a:solidFill>
            <a:srgbClr val="FFE2E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73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File Folde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166487-AE47-EDC8-B901-3A55DE0D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130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nge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E72186-5924-BBAE-6176-27214665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19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verwhelmed / Swirly Eye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058B-98A6-42F6-04A9-8DC67A3A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0955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aptop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425F75-6BD3-FDA2-3127-3CF72AEE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3610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Securit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47AAB7-0E9A-1D5A-E7A2-AB0EA771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15717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ta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663495-3A9E-AA03-6A52-0D4B740E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7576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Voltag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C0D555-869D-AF3A-D2D2-705D4AE02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3275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Scientis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A69649-3243-E3C6-15A7-DE7D60FF4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03746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rain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CAE9C5-0874-C6AF-EA19-46757169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536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Robo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3BE0-53AB-34E6-74A5-44D4CE71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4819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1F23-6D34-10AB-4862-43CD4597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77C1-1B53-DB64-98DF-A078FA825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01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90CE73-D946-C59A-8CD8-C8DC4CA4D757}"/>
              </a:ext>
            </a:extLst>
          </p:cNvPr>
          <p:cNvSpPr/>
          <p:nvPr userDrawn="1"/>
        </p:nvSpPr>
        <p:spPr>
          <a:xfrm>
            <a:off x="-103695" y="-63631"/>
            <a:ext cx="254524" cy="69216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004D44-274F-26EB-085B-7B686A68210A}"/>
              </a:ext>
            </a:extLst>
          </p:cNvPr>
          <p:cNvSpPr/>
          <p:nvPr userDrawn="1"/>
        </p:nvSpPr>
        <p:spPr>
          <a:xfrm>
            <a:off x="-245097" y="6721475"/>
            <a:ext cx="12437097" cy="179387"/>
          </a:xfrm>
          <a:prstGeom prst="roundRect">
            <a:avLst>
              <a:gd name="adj" fmla="val 24182"/>
            </a:avLst>
          </a:prstGeom>
          <a:solidFill>
            <a:srgbClr val="FFE2E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305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Ar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A60CBA-AE23-4101-7C9B-CB8B9656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54522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Artis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BA647B-64B8-7DAB-E2C3-CAE2CE6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16105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offe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B157AF-9F93-6A86-D105-F58E3A59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7810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Green Hear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0EA8F1-CC70-0D60-8C27-DDCCE9C5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0709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Pink Hear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3996A3-DE8F-1996-D75D-390C0DA8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2183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F97AA5-38C8-0CFF-8453-13152DBB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47" y="124287"/>
            <a:ext cx="8858905" cy="1269507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0464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AA6D-2B96-D32A-A63D-791AC554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35622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24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E10C23C-7699-E7C5-A64C-3B0B7BBE1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486" y="242151"/>
            <a:ext cx="11331018" cy="6373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87AD87-7F38-170C-49A9-3F27C13ED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077" y="1297720"/>
            <a:ext cx="9144000" cy="1655762"/>
          </a:xfrm>
        </p:spPr>
        <p:txBody>
          <a:bodyPr anchor="b"/>
          <a:lstStyle>
            <a:lvl1pPr algn="ctr">
              <a:defRPr sz="4800">
                <a:solidFill>
                  <a:schemeClr val="tx2">
                    <a:lumMod val="90000"/>
                    <a:lumOff val="10000"/>
                  </a:schemeClr>
                </a:solidFill>
                <a:latin typeface="Baguet Script" panose="00000500000000000000" pitchFamily="2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41B55-A935-23CD-D4D5-134181D47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077" y="3135660"/>
            <a:ext cx="9144000" cy="646370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05FC8C-C5EE-C8A4-1B69-83549C766FD3}"/>
              </a:ext>
            </a:extLst>
          </p:cNvPr>
          <p:cNvCxnSpPr>
            <a:cxnSpLocks/>
          </p:cNvCxnSpPr>
          <p:nvPr userDrawn="1"/>
        </p:nvCxnSpPr>
        <p:spPr>
          <a:xfrm>
            <a:off x="3149908" y="3869468"/>
            <a:ext cx="58921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C20468-FEAA-C662-657E-A720998C4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2717" y="4296259"/>
            <a:ext cx="4086567" cy="31067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53E98E-A469-AD0F-B695-5346E47C8E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941628">
            <a:off x="10479917" y="6101525"/>
            <a:ext cx="192690" cy="19269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84030A5-BCBF-76C4-DB1F-787AE52370D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46028" y="831244"/>
            <a:ext cx="2899944" cy="828224"/>
          </a:xfrm>
          <a:prstGeom prst="rect">
            <a:avLst/>
          </a:prstGeom>
        </p:spPr>
      </p:pic>
      <p:pic>
        <p:nvPicPr>
          <p:cNvPr id="48" name="Picture 47" descr="A grey computer with a shield and a keypad&#10;&#10;AI-generated content may be incorrect.">
            <a:extLst>
              <a:ext uri="{FF2B5EF4-FFF2-40B4-BE49-F238E27FC236}">
                <a16:creationId xmlns:a16="http://schemas.microsoft.com/office/drawing/2014/main" id="{3CABE35A-F2B8-07BF-FF3C-59796DD227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59" y="350489"/>
            <a:ext cx="675673" cy="6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216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1F23-6D34-10AB-4862-43CD4597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77C1-1B53-DB64-98DF-A078FA825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01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90CE73-D946-C59A-8CD8-C8DC4CA4D757}"/>
              </a:ext>
            </a:extLst>
          </p:cNvPr>
          <p:cNvSpPr/>
          <p:nvPr userDrawn="1"/>
        </p:nvSpPr>
        <p:spPr>
          <a:xfrm>
            <a:off x="-103695" y="-63631"/>
            <a:ext cx="254524" cy="69216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004D44-274F-26EB-085B-7B686A68210A}"/>
              </a:ext>
            </a:extLst>
          </p:cNvPr>
          <p:cNvSpPr/>
          <p:nvPr userDrawn="1"/>
        </p:nvSpPr>
        <p:spPr>
          <a:xfrm>
            <a:off x="-245097" y="6721475"/>
            <a:ext cx="12437097" cy="179387"/>
          </a:xfrm>
          <a:prstGeom prst="roundRect">
            <a:avLst>
              <a:gd name="adj" fmla="val 24182"/>
            </a:avLst>
          </a:prstGeom>
          <a:solidFill>
            <a:srgbClr val="FFE2E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4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1F23-6D34-10AB-4862-43CD4597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77C1-1B53-DB64-98DF-A078FA825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01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90CE73-D946-C59A-8CD8-C8DC4CA4D757}"/>
              </a:ext>
            </a:extLst>
          </p:cNvPr>
          <p:cNvSpPr/>
          <p:nvPr userDrawn="1"/>
        </p:nvSpPr>
        <p:spPr>
          <a:xfrm>
            <a:off x="-103695" y="-63631"/>
            <a:ext cx="254524" cy="69216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004D44-274F-26EB-085B-7B686A68210A}"/>
              </a:ext>
            </a:extLst>
          </p:cNvPr>
          <p:cNvSpPr/>
          <p:nvPr userDrawn="1"/>
        </p:nvSpPr>
        <p:spPr>
          <a:xfrm>
            <a:off x="-245097" y="6721475"/>
            <a:ext cx="12437097" cy="179387"/>
          </a:xfrm>
          <a:prstGeom prst="roundRect">
            <a:avLst>
              <a:gd name="adj" fmla="val 24182"/>
            </a:avLst>
          </a:prstGeom>
          <a:solidFill>
            <a:srgbClr val="FFE2E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0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1F23-6D34-10AB-4862-43CD4597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77C1-1B53-DB64-98DF-A078FA825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01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90CE73-D946-C59A-8CD8-C8DC4CA4D757}"/>
              </a:ext>
            </a:extLst>
          </p:cNvPr>
          <p:cNvSpPr/>
          <p:nvPr userDrawn="1"/>
        </p:nvSpPr>
        <p:spPr>
          <a:xfrm>
            <a:off x="-103695" y="-63631"/>
            <a:ext cx="254524" cy="69216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004D44-274F-26EB-085B-7B686A68210A}"/>
              </a:ext>
            </a:extLst>
          </p:cNvPr>
          <p:cNvSpPr/>
          <p:nvPr userDrawn="1"/>
        </p:nvSpPr>
        <p:spPr>
          <a:xfrm>
            <a:off x="-245097" y="6721475"/>
            <a:ext cx="12437097" cy="179387"/>
          </a:xfrm>
          <a:prstGeom prst="roundRect">
            <a:avLst>
              <a:gd name="adj" fmla="val 24182"/>
            </a:avLst>
          </a:prstGeom>
          <a:solidFill>
            <a:srgbClr val="FFE2E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2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1FC896-6469-30E4-92D9-814BFD0E1D44}"/>
              </a:ext>
            </a:extLst>
          </p:cNvPr>
          <p:cNvSpPr/>
          <p:nvPr userDrawn="1"/>
        </p:nvSpPr>
        <p:spPr>
          <a:xfrm>
            <a:off x="1066573" y="1842577"/>
            <a:ext cx="4748440" cy="2045401"/>
          </a:xfrm>
          <a:prstGeom prst="roundRect">
            <a:avLst>
              <a:gd name="adj" fmla="val 5806"/>
            </a:avLst>
          </a:prstGeom>
          <a:solidFill>
            <a:srgbClr val="D7F8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98A9FC-3189-C607-8202-3A55D6173A5B}"/>
              </a:ext>
            </a:extLst>
          </p:cNvPr>
          <p:cNvSpPr/>
          <p:nvPr userDrawn="1"/>
        </p:nvSpPr>
        <p:spPr>
          <a:xfrm>
            <a:off x="1158237" y="1924050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63E9FD-1075-F522-0D75-ECE8B83F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21398A-97C8-BB1D-428D-74C857FA045D}"/>
              </a:ext>
            </a:extLst>
          </p:cNvPr>
          <p:cNvCxnSpPr>
            <a:cxnSpLocks/>
          </p:cNvCxnSpPr>
          <p:nvPr userDrawn="1"/>
        </p:nvCxnSpPr>
        <p:spPr>
          <a:xfrm>
            <a:off x="1158237" y="2499556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47">
            <a:extLst>
              <a:ext uri="{FF2B5EF4-FFF2-40B4-BE49-F238E27FC236}">
                <a16:creationId xmlns:a16="http://schemas.microsoft.com/office/drawing/2014/main" id="{88A93F41-8BFD-5CA0-F8BA-04C013E8FF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83133" y="1882168"/>
            <a:ext cx="4083090" cy="6173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endParaRPr lang="en-US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6D9DAFD-71BB-8973-CC4A-04D7B8762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1250" y="2555552"/>
            <a:ext cx="4508500" cy="12775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5FE0621-5BE3-4F91-8DCF-C40AE7ECDD2B}"/>
              </a:ext>
            </a:extLst>
          </p:cNvPr>
          <p:cNvSpPr/>
          <p:nvPr userDrawn="1"/>
        </p:nvSpPr>
        <p:spPr>
          <a:xfrm>
            <a:off x="846246" y="1680022"/>
            <a:ext cx="838200" cy="838200"/>
          </a:xfrm>
          <a:prstGeom prst="ellipse">
            <a:avLst/>
          </a:prstGeom>
          <a:solidFill>
            <a:srgbClr val="D7F8D5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7AE7176F-8E95-4C2E-B237-9FBAB56752D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80565" y="1709052"/>
            <a:ext cx="769562" cy="769563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0FB0171-D27C-6BE5-8C8D-193177F575D8}"/>
              </a:ext>
            </a:extLst>
          </p:cNvPr>
          <p:cNvSpPr/>
          <p:nvPr userDrawn="1"/>
        </p:nvSpPr>
        <p:spPr>
          <a:xfrm>
            <a:off x="6597316" y="1842577"/>
            <a:ext cx="4748440" cy="2045401"/>
          </a:xfrm>
          <a:prstGeom prst="roundRect">
            <a:avLst>
              <a:gd name="adj" fmla="val 5806"/>
            </a:avLst>
          </a:prstGeom>
          <a:solidFill>
            <a:srgbClr val="C8EC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E791A2-C25C-949E-18D3-B48114CFAD35}"/>
              </a:ext>
            </a:extLst>
          </p:cNvPr>
          <p:cNvSpPr/>
          <p:nvPr userDrawn="1"/>
        </p:nvSpPr>
        <p:spPr>
          <a:xfrm>
            <a:off x="6688980" y="1924050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221588C-4557-81A8-8B5E-A8D77A9493B8}"/>
              </a:ext>
            </a:extLst>
          </p:cNvPr>
          <p:cNvCxnSpPr>
            <a:cxnSpLocks/>
          </p:cNvCxnSpPr>
          <p:nvPr userDrawn="1"/>
        </p:nvCxnSpPr>
        <p:spPr>
          <a:xfrm>
            <a:off x="6688980" y="2499556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 Placeholder 47">
            <a:extLst>
              <a:ext uri="{FF2B5EF4-FFF2-40B4-BE49-F238E27FC236}">
                <a16:creationId xmlns:a16="http://schemas.microsoft.com/office/drawing/2014/main" id="{1A61680C-3438-5523-EF1C-AD81A81289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13876" y="1882168"/>
            <a:ext cx="4083090" cy="6173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endParaRPr lang="en-US"/>
          </a:p>
        </p:txBody>
      </p:sp>
      <p:sp>
        <p:nvSpPr>
          <p:cNvPr id="45" name="Text Placeholder 47">
            <a:extLst>
              <a:ext uri="{FF2B5EF4-FFF2-40B4-BE49-F238E27FC236}">
                <a16:creationId xmlns:a16="http://schemas.microsoft.com/office/drawing/2014/main" id="{1264B514-C441-02D0-411F-F5A8E1A7C4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41993" y="2555552"/>
            <a:ext cx="4508500" cy="12775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EB3579C-2786-0293-DD00-AD5F15C659FC}"/>
              </a:ext>
            </a:extLst>
          </p:cNvPr>
          <p:cNvSpPr/>
          <p:nvPr userDrawn="1"/>
        </p:nvSpPr>
        <p:spPr>
          <a:xfrm>
            <a:off x="6376989" y="1680022"/>
            <a:ext cx="838200" cy="838200"/>
          </a:xfrm>
          <a:prstGeom prst="ellipse">
            <a:avLst/>
          </a:prstGeom>
          <a:solidFill>
            <a:srgbClr val="C8ECE5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71">
            <a:extLst>
              <a:ext uri="{FF2B5EF4-FFF2-40B4-BE49-F238E27FC236}">
                <a16:creationId xmlns:a16="http://schemas.microsoft.com/office/drawing/2014/main" id="{A74852D3-6CB7-5B5C-3B22-CFAE582DD57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411308" y="1709052"/>
            <a:ext cx="769562" cy="769563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ECD7771-E2F7-F2C2-D242-1C93F2FC2810}"/>
              </a:ext>
            </a:extLst>
          </p:cNvPr>
          <p:cNvSpPr/>
          <p:nvPr userDrawn="1"/>
        </p:nvSpPr>
        <p:spPr>
          <a:xfrm>
            <a:off x="1058527" y="4423893"/>
            <a:ext cx="4748440" cy="2045401"/>
          </a:xfrm>
          <a:prstGeom prst="roundRect">
            <a:avLst>
              <a:gd name="adj" fmla="val 5806"/>
            </a:avLst>
          </a:prstGeom>
          <a:solidFill>
            <a:srgbClr val="C8EC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31E39F-0235-3562-E4D9-FB3F408DC735}"/>
              </a:ext>
            </a:extLst>
          </p:cNvPr>
          <p:cNvSpPr/>
          <p:nvPr userDrawn="1"/>
        </p:nvSpPr>
        <p:spPr>
          <a:xfrm>
            <a:off x="1150191" y="4505366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4A7DFCD-73DD-C6F3-9E3C-B4C72B6D3018}"/>
              </a:ext>
            </a:extLst>
          </p:cNvPr>
          <p:cNvCxnSpPr>
            <a:cxnSpLocks/>
          </p:cNvCxnSpPr>
          <p:nvPr userDrawn="1"/>
        </p:nvCxnSpPr>
        <p:spPr>
          <a:xfrm>
            <a:off x="1150191" y="5080872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 Placeholder 47">
            <a:extLst>
              <a:ext uri="{FF2B5EF4-FFF2-40B4-BE49-F238E27FC236}">
                <a16:creationId xmlns:a16="http://schemas.microsoft.com/office/drawing/2014/main" id="{2CB79CF8-19FB-6D11-1C5A-AA9E74BE4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75087" y="4463484"/>
            <a:ext cx="4083090" cy="6173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endParaRPr lang="en-US"/>
          </a:p>
        </p:txBody>
      </p:sp>
      <p:sp>
        <p:nvSpPr>
          <p:cNvPr id="76" name="Text Placeholder 47">
            <a:extLst>
              <a:ext uri="{FF2B5EF4-FFF2-40B4-BE49-F238E27FC236}">
                <a16:creationId xmlns:a16="http://schemas.microsoft.com/office/drawing/2014/main" id="{2702491F-64AD-C639-0C1B-606E3B43BC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03204" y="5136868"/>
            <a:ext cx="4508500" cy="12775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8440471-E77D-66E0-5961-D1C5E4379C58}"/>
              </a:ext>
            </a:extLst>
          </p:cNvPr>
          <p:cNvSpPr/>
          <p:nvPr userDrawn="1"/>
        </p:nvSpPr>
        <p:spPr>
          <a:xfrm>
            <a:off x="838200" y="4261338"/>
            <a:ext cx="838200" cy="838200"/>
          </a:xfrm>
          <a:prstGeom prst="ellipse">
            <a:avLst/>
          </a:prstGeom>
          <a:solidFill>
            <a:srgbClr val="C8ECF4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ontent Placeholder 71">
            <a:extLst>
              <a:ext uri="{FF2B5EF4-FFF2-40B4-BE49-F238E27FC236}">
                <a16:creationId xmlns:a16="http://schemas.microsoft.com/office/drawing/2014/main" id="{FD5AD3D8-3223-63CF-D7EC-367AC4DDF18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72519" y="4290368"/>
            <a:ext cx="769562" cy="769563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10EE9A2-2FDD-A6AA-ED13-71B630AF522B}"/>
              </a:ext>
            </a:extLst>
          </p:cNvPr>
          <p:cNvSpPr/>
          <p:nvPr userDrawn="1"/>
        </p:nvSpPr>
        <p:spPr>
          <a:xfrm>
            <a:off x="6605362" y="4423893"/>
            <a:ext cx="4748440" cy="2045401"/>
          </a:xfrm>
          <a:prstGeom prst="roundRect">
            <a:avLst>
              <a:gd name="adj" fmla="val 5806"/>
            </a:avLst>
          </a:prstGeom>
          <a:solidFill>
            <a:srgbClr val="E0E0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4707A69-0D0D-AF90-A7A5-E450E1F0FF4F}"/>
              </a:ext>
            </a:extLst>
          </p:cNvPr>
          <p:cNvSpPr/>
          <p:nvPr userDrawn="1"/>
        </p:nvSpPr>
        <p:spPr>
          <a:xfrm>
            <a:off x="6697026" y="4505366"/>
            <a:ext cx="4554381" cy="1874453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B55DAB7-2AFE-CCF5-190C-0B23713C9D5C}"/>
              </a:ext>
            </a:extLst>
          </p:cNvPr>
          <p:cNvCxnSpPr>
            <a:cxnSpLocks/>
          </p:cNvCxnSpPr>
          <p:nvPr userDrawn="1"/>
        </p:nvCxnSpPr>
        <p:spPr>
          <a:xfrm>
            <a:off x="6697026" y="5080872"/>
            <a:ext cx="4554381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 Placeholder 47">
            <a:extLst>
              <a:ext uri="{FF2B5EF4-FFF2-40B4-BE49-F238E27FC236}">
                <a16:creationId xmlns:a16="http://schemas.microsoft.com/office/drawing/2014/main" id="{0AC57BE1-DA88-C034-FC06-3B6B4BBDB54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21922" y="4463484"/>
            <a:ext cx="4083090" cy="6173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endParaRPr lang="en-US"/>
          </a:p>
        </p:txBody>
      </p:sp>
      <p:sp>
        <p:nvSpPr>
          <p:cNvPr id="83" name="Text Placeholder 47">
            <a:extLst>
              <a:ext uri="{FF2B5EF4-FFF2-40B4-BE49-F238E27FC236}">
                <a16:creationId xmlns:a16="http://schemas.microsoft.com/office/drawing/2014/main" id="{9774D4B4-15E0-2778-F87D-D9BEF08E64A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50039" y="5136868"/>
            <a:ext cx="4508500" cy="12775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27CD605-FFFA-F829-71F4-35E554063E1B}"/>
              </a:ext>
            </a:extLst>
          </p:cNvPr>
          <p:cNvSpPr/>
          <p:nvPr userDrawn="1"/>
        </p:nvSpPr>
        <p:spPr>
          <a:xfrm>
            <a:off x="6385035" y="4261338"/>
            <a:ext cx="838200" cy="838200"/>
          </a:xfrm>
          <a:prstGeom prst="ellipse">
            <a:avLst/>
          </a:prstGeom>
          <a:solidFill>
            <a:srgbClr val="E0E0E0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71">
            <a:extLst>
              <a:ext uri="{FF2B5EF4-FFF2-40B4-BE49-F238E27FC236}">
                <a16:creationId xmlns:a16="http://schemas.microsoft.com/office/drawing/2014/main" id="{FCD3A1AC-B8A8-8871-AC6C-01B63386C8C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19354" y="4290368"/>
            <a:ext cx="769562" cy="769563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02E94C7C-D70D-1F04-346B-0BE68A9BD62D}"/>
              </a:ext>
            </a:extLst>
          </p:cNvPr>
          <p:cNvSpPr/>
          <p:nvPr userDrawn="1"/>
        </p:nvSpPr>
        <p:spPr>
          <a:xfrm>
            <a:off x="-103695" y="-63631"/>
            <a:ext cx="254524" cy="69216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111F49A-95E8-2D2B-A67A-631F1224B459}"/>
              </a:ext>
            </a:extLst>
          </p:cNvPr>
          <p:cNvSpPr/>
          <p:nvPr userDrawn="1"/>
        </p:nvSpPr>
        <p:spPr>
          <a:xfrm>
            <a:off x="-245097" y="6721475"/>
            <a:ext cx="12437097" cy="179387"/>
          </a:xfrm>
          <a:prstGeom prst="roundRect">
            <a:avLst>
              <a:gd name="adj" fmla="val 24182"/>
            </a:avLst>
          </a:prstGeom>
          <a:solidFill>
            <a:srgbClr val="FFE2E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5" grpId="0" animBg="1"/>
      <p:bldP spid="72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9" grpId="0" animBg="1"/>
      <p:bldP spid="40" grpId="0" animBg="1"/>
      <p:bldP spid="42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6" grpId="0" animBg="1"/>
      <p:bldP spid="50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2" grpId="0" animBg="1"/>
      <p:bldP spid="69" grpId="0" animBg="1"/>
      <p:bldP spid="71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9" grpId="0" animBg="1"/>
      <p:bldP spid="80" grpId="0" animBg="1"/>
      <p:bldP spid="82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w/conten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1FC896-6469-30E4-92D9-814BFD0E1D44}"/>
              </a:ext>
            </a:extLst>
          </p:cNvPr>
          <p:cNvSpPr/>
          <p:nvPr userDrawn="1"/>
        </p:nvSpPr>
        <p:spPr>
          <a:xfrm>
            <a:off x="838200" y="2414054"/>
            <a:ext cx="3200627" cy="3950562"/>
          </a:xfrm>
          <a:prstGeom prst="roundRect">
            <a:avLst>
              <a:gd name="adj" fmla="val 5806"/>
            </a:avLst>
          </a:prstGeom>
          <a:solidFill>
            <a:srgbClr val="D7F8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98A9FC-3189-C607-8202-3A55D6173A5B}"/>
              </a:ext>
            </a:extLst>
          </p:cNvPr>
          <p:cNvSpPr/>
          <p:nvPr userDrawn="1"/>
        </p:nvSpPr>
        <p:spPr>
          <a:xfrm>
            <a:off x="928164" y="2502788"/>
            <a:ext cx="3021572" cy="3773094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63E9FD-1075-F522-0D75-ECE8B83F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7">
            <a:extLst>
              <a:ext uri="{FF2B5EF4-FFF2-40B4-BE49-F238E27FC236}">
                <a16:creationId xmlns:a16="http://schemas.microsoft.com/office/drawing/2014/main" id="{88A93F41-8BFD-5CA0-F8BA-04C013E8FF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8404" y="2669174"/>
            <a:ext cx="3021573" cy="6297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endParaRPr lang="en-US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6D9DAFD-71BB-8973-CC4A-04D7B8762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176" y="3327296"/>
            <a:ext cx="3114676" cy="294858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5FE0621-5BE3-4F91-8DCF-C40AE7ECDD2B}"/>
              </a:ext>
            </a:extLst>
          </p:cNvPr>
          <p:cNvSpPr/>
          <p:nvPr userDrawn="1"/>
        </p:nvSpPr>
        <p:spPr>
          <a:xfrm>
            <a:off x="1992138" y="1690688"/>
            <a:ext cx="978485" cy="978485"/>
          </a:xfrm>
          <a:prstGeom prst="ellipse">
            <a:avLst/>
          </a:prstGeom>
          <a:solidFill>
            <a:srgbClr val="D7F8D5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7AE7176F-8E95-4C2E-B237-9FBAB56752D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054674" y="1753224"/>
            <a:ext cx="853411" cy="853412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21398A-97C8-BB1D-428D-74C857FA045D}"/>
              </a:ext>
            </a:extLst>
          </p:cNvPr>
          <p:cNvCxnSpPr>
            <a:cxnSpLocks/>
          </p:cNvCxnSpPr>
          <p:nvPr userDrawn="1"/>
        </p:nvCxnSpPr>
        <p:spPr>
          <a:xfrm>
            <a:off x="928163" y="3327296"/>
            <a:ext cx="3021573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55E00A-139C-BA47-1E5B-B509FECC33AF}"/>
              </a:ext>
            </a:extLst>
          </p:cNvPr>
          <p:cNvSpPr/>
          <p:nvPr userDrawn="1"/>
        </p:nvSpPr>
        <p:spPr>
          <a:xfrm>
            <a:off x="4495686" y="2414054"/>
            <a:ext cx="3200627" cy="3950562"/>
          </a:xfrm>
          <a:prstGeom prst="roundRect">
            <a:avLst>
              <a:gd name="adj" fmla="val 5806"/>
            </a:avLst>
          </a:prstGeom>
          <a:solidFill>
            <a:srgbClr val="C8EC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B62FDC3-112E-6125-6C32-B6D20E72E8E2}"/>
              </a:ext>
            </a:extLst>
          </p:cNvPr>
          <p:cNvSpPr/>
          <p:nvPr userDrawn="1"/>
        </p:nvSpPr>
        <p:spPr>
          <a:xfrm>
            <a:off x="4585650" y="2502788"/>
            <a:ext cx="3021572" cy="3773094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7">
            <a:extLst>
              <a:ext uri="{FF2B5EF4-FFF2-40B4-BE49-F238E27FC236}">
                <a16:creationId xmlns:a16="http://schemas.microsoft.com/office/drawing/2014/main" id="{9C072F23-5233-6843-B4F6-17422593850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5890" y="2669174"/>
            <a:ext cx="3021573" cy="6297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endParaRPr lang="en-US"/>
          </a:p>
        </p:txBody>
      </p:sp>
      <p:sp>
        <p:nvSpPr>
          <p:cNvPr id="24" name="Text Placeholder 47">
            <a:extLst>
              <a:ext uri="{FF2B5EF4-FFF2-40B4-BE49-F238E27FC236}">
                <a16:creationId xmlns:a16="http://schemas.microsoft.com/office/drawing/2014/main" id="{5584CEB6-2728-D82D-581E-5C3A07E1C7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38662" y="3327296"/>
            <a:ext cx="3114676" cy="294858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89B196-5620-4C2C-7D5F-15ACB2B788D6}"/>
              </a:ext>
            </a:extLst>
          </p:cNvPr>
          <p:cNvSpPr/>
          <p:nvPr userDrawn="1"/>
        </p:nvSpPr>
        <p:spPr>
          <a:xfrm>
            <a:off x="5649624" y="1690688"/>
            <a:ext cx="978485" cy="978485"/>
          </a:xfrm>
          <a:prstGeom prst="ellipse">
            <a:avLst/>
          </a:prstGeom>
          <a:solidFill>
            <a:srgbClr val="C8ECE5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71">
            <a:extLst>
              <a:ext uri="{FF2B5EF4-FFF2-40B4-BE49-F238E27FC236}">
                <a16:creationId xmlns:a16="http://schemas.microsoft.com/office/drawing/2014/main" id="{A66E2906-ECD0-A9C3-0067-4AAB456C150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2160" y="1753224"/>
            <a:ext cx="853411" cy="853412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92319-0587-8F21-754A-9329C6E29398}"/>
              </a:ext>
            </a:extLst>
          </p:cNvPr>
          <p:cNvCxnSpPr>
            <a:cxnSpLocks/>
          </p:cNvCxnSpPr>
          <p:nvPr userDrawn="1"/>
        </p:nvCxnSpPr>
        <p:spPr>
          <a:xfrm>
            <a:off x="4575890" y="3315116"/>
            <a:ext cx="3021573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DAD5F6-EB00-790C-3515-8471397C5113}"/>
              </a:ext>
            </a:extLst>
          </p:cNvPr>
          <p:cNvSpPr/>
          <p:nvPr userDrawn="1"/>
        </p:nvSpPr>
        <p:spPr>
          <a:xfrm>
            <a:off x="8153173" y="2414054"/>
            <a:ext cx="3200627" cy="3950562"/>
          </a:xfrm>
          <a:prstGeom prst="roundRect">
            <a:avLst>
              <a:gd name="adj" fmla="val 5806"/>
            </a:avLst>
          </a:prstGeom>
          <a:solidFill>
            <a:srgbClr val="E0E0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229E9-7B01-E343-1FDD-59A823525357}"/>
              </a:ext>
            </a:extLst>
          </p:cNvPr>
          <p:cNvSpPr/>
          <p:nvPr userDrawn="1"/>
        </p:nvSpPr>
        <p:spPr>
          <a:xfrm>
            <a:off x="8243137" y="2502788"/>
            <a:ext cx="3021572" cy="3773094"/>
          </a:xfrm>
          <a:prstGeom prst="roundRect">
            <a:avLst>
              <a:gd name="adj" fmla="val 58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47">
            <a:extLst>
              <a:ext uri="{FF2B5EF4-FFF2-40B4-BE49-F238E27FC236}">
                <a16:creationId xmlns:a16="http://schemas.microsoft.com/office/drawing/2014/main" id="{BE947226-7F6F-5737-7F7D-58F5C82C7D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33377" y="2669174"/>
            <a:ext cx="3021573" cy="6297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 baseline="0"/>
            </a:lvl1pPr>
          </a:lstStyle>
          <a:p>
            <a:pPr lvl="0"/>
            <a:endParaRPr lang="en-US"/>
          </a:p>
        </p:txBody>
      </p:sp>
      <p:sp>
        <p:nvSpPr>
          <p:cNvPr id="38" name="Text Placeholder 47">
            <a:extLst>
              <a:ext uri="{FF2B5EF4-FFF2-40B4-BE49-F238E27FC236}">
                <a16:creationId xmlns:a16="http://schemas.microsoft.com/office/drawing/2014/main" id="{3C35C66E-DEE4-1D71-8260-5EBACD7E8D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96149" y="3327296"/>
            <a:ext cx="3114676" cy="294858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 lvl="0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006F865-E378-D813-9E21-939FEA5E3E4F}"/>
              </a:ext>
            </a:extLst>
          </p:cNvPr>
          <p:cNvSpPr/>
          <p:nvPr userDrawn="1"/>
        </p:nvSpPr>
        <p:spPr>
          <a:xfrm>
            <a:off x="9307111" y="1690688"/>
            <a:ext cx="978485" cy="978485"/>
          </a:xfrm>
          <a:prstGeom prst="ellipse">
            <a:avLst/>
          </a:prstGeom>
          <a:solidFill>
            <a:srgbClr val="E0E0E0"/>
          </a:solidFill>
          <a:ln>
            <a:solidFill>
              <a:srgbClr val="6C5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71">
            <a:extLst>
              <a:ext uri="{FF2B5EF4-FFF2-40B4-BE49-F238E27FC236}">
                <a16:creationId xmlns:a16="http://schemas.microsoft.com/office/drawing/2014/main" id="{09F8FE82-FD6F-0260-B076-045A2477698B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9369647" y="1753224"/>
            <a:ext cx="853411" cy="853412"/>
          </a:xfrm>
          <a:noFill/>
        </p:spPr>
        <p:txBody>
          <a:bodyPr>
            <a:noAutofit/>
          </a:bodyPr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C0BED2-0037-8E54-8141-75EEC69FDD5F}"/>
              </a:ext>
            </a:extLst>
          </p:cNvPr>
          <p:cNvCxnSpPr>
            <a:cxnSpLocks/>
          </p:cNvCxnSpPr>
          <p:nvPr userDrawn="1"/>
        </p:nvCxnSpPr>
        <p:spPr>
          <a:xfrm>
            <a:off x="8243136" y="3327296"/>
            <a:ext cx="3021573" cy="0"/>
          </a:xfrm>
          <a:prstGeom prst="line">
            <a:avLst/>
          </a:prstGeom>
          <a:ln>
            <a:solidFill>
              <a:srgbClr val="6C586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50CB5B-A189-B043-5CCB-7B02483EF7BF}"/>
              </a:ext>
            </a:extLst>
          </p:cNvPr>
          <p:cNvSpPr/>
          <p:nvPr userDrawn="1"/>
        </p:nvSpPr>
        <p:spPr>
          <a:xfrm>
            <a:off x="-103695" y="-63631"/>
            <a:ext cx="254524" cy="69216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C13C9CC-C083-11D0-96AE-09A61F8A5EAB}"/>
              </a:ext>
            </a:extLst>
          </p:cNvPr>
          <p:cNvSpPr/>
          <p:nvPr userDrawn="1"/>
        </p:nvSpPr>
        <p:spPr>
          <a:xfrm>
            <a:off x="-245097" y="6721475"/>
            <a:ext cx="12437097" cy="179387"/>
          </a:xfrm>
          <a:prstGeom prst="roundRect">
            <a:avLst>
              <a:gd name="adj" fmla="val 24182"/>
            </a:avLst>
          </a:prstGeom>
          <a:solidFill>
            <a:srgbClr val="FFE2E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4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5" grpId="0" animBg="1"/>
      <p:bldP spid="72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3" grpId="0" animBg="1"/>
      <p:bldP spid="47" grpId="0" build="p">
        <p:tmplLst>
          <p:tmpl lvl="1">
            <p:tnLst>
              <p:par>
                <p:cTn presetID="1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57654" y="1005533"/>
            <a:ext cx="11086467" cy="23627"/>
          </a:xfrm>
          <a:custGeom>
            <a:avLst/>
            <a:gdLst/>
            <a:ahLst/>
            <a:cxnLst/>
            <a:rect l="l" t="t" r="r" b="b"/>
            <a:pathLst>
              <a:path w="9723755" h="26034">
                <a:moveTo>
                  <a:pt x="9723406" y="25431"/>
                </a:moveTo>
                <a:lnTo>
                  <a:pt x="0" y="25431"/>
                </a:lnTo>
                <a:lnTo>
                  <a:pt x="0" y="0"/>
                </a:lnTo>
                <a:lnTo>
                  <a:pt x="9723406" y="0"/>
                </a:lnTo>
                <a:lnTo>
                  <a:pt x="9723406" y="25431"/>
                </a:lnTo>
                <a:close/>
              </a:path>
            </a:pathLst>
          </a:custGeom>
          <a:solidFill>
            <a:srgbClr val="3398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81816" y="3167445"/>
            <a:ext cx="11062574" cy="315814"/>
          </a:xfrm>
          <a:custGeom>
            <a:avLst/>
            <a:gdLst/>
            <a:ahLst/>
            <a:cxnLst/>
            <a:rect l="l" t="t" r="r" b="b"/>
            <a:pathLst>
              <a:path w="9702800" h="347979">
                <a:moveTo>
                  <a:pt x="9623006" y="347567"/>
                </a:moveTo>
                <a:lnTo>
                  <a:pt x="59404" y="347567"/>
                </a:lnTo>
                <a:lnTo>
                  <a:pt x="55270" y="347023"/>
                </a:lnTo>
                <a:lnTo>
                  <a:pt x="21573" y="326672"/>
                </a:lnTo>
                <a:lnTo>
                  <a:pt x="3242" y="290091"/>
                </a:lnTo>
                <a:lnTo>
                  <a:pt x="0" y="268360"/>
                </a:lnTo>
                <a:lnTo>
                  <a:pt x="0" y="262794"/>
                </a:lnTo>
                <a:lnTo>
                  <a:pt x="0" y="79207"/>
                </a:lnTo>
                <a:lnTo>
                  <a:pt x="13034" y="33046"/>
                </a:lnTo>
                <a:lnTo>
                  <a:pt x="43105" y="4321"/>
                </a:lnTo>
                <a:lnTo>
                  <a:pt x="59404" y="0"/>
                </a:lnTo>
                <a:lnTo>
                  <a:pt x="9623006" y="0"/>
                </a:lnTo>
                <a:lnTo>
                  <a:pt x="9659908" y="11192"/>
                </a:lnTo>
                <a:lnTo>
                  <a:pt x="9691018" y="42301"/>
                </a:lnTo>
                <a:lnTo>
                  <a:pt x="9702211" y="79207"/>
                </a:lnTo>
                <a:lnTo>
                  <a:pt x="9702211" y="268360"/>
                </a:lnTo>
                <a:lnTo>
                  <a:pt x="9691018" y="305261"/>
                </a:lnTo>
                <a:lnTo>
                  <a:pt x="9659908" y="336370"/>
                </a:lnTo>
                <a:lnTo>
                  <a:pt x="9628519" y="347023"/>
                </a:lnTo>
                <a:lnTo>
                  <a:pt x="9623006" y="347567"/>
                </a:lnTo>
                <a:close/>
              </a:path>
            </a:pathLst>
          </a:custGeom>
          <a:solidFill>
            <a:srgbClr val="E3F1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57653" y="3167730"/>
            <a:ext cx="89775" cy="315237"/>
          </a:xfrm>
          <a:custGeom>
            <a:avLst/>
            <a:gdLst/>
            <a:ahLst/>
            <a:cxnLst/>
            <a:rect l="l" t="t" r="r" b="b"/>
            <a:pathLst>
              <a:path w="78740" h="347345">
                <a:moveTo>
                  <a:pt x="78375" y="346949"/>
                </a:moveTo>
                <a:lnTo>
                  <a:pt x="37666" y="332983"/>
                </a:lnTo>
                <a:lnTo>
                  <a:pt x="10021" y="302486"/>
                </a:lnTo>
                <a:lnTo>
                  <a:pt x="0" y="262485"/>
                </a:lnTo>
                <a:lnTo>
                  <a:pt x="0" y="84463"/>
                </a:lnTo>
                <a:lnTo>
                  <a:pt x="10021" y="44461"/>
                </a:lnTo>
                <a:lnTo>
                  <a:pt x="37666" y="13964"/>
                </a:lnTo>
                <a:lnTo>
                  <a:pt x="76421" y="94"/>
                </a:lnTo>
                <a:lnTo>
                  <a:pt x="78375" y="0"/>
                </a:lnTo>
                <a:lnTo>
                  <a:pt x="73744" y="1841"/>
                </a:lnTo>
                <a:lnTo>
                  <a:pt x="63359" y="10445"/>
                </a:lnTo>
                <a:lnTo>
                  <a:pt x="45612" y="52022"/>
                </a:lnTo>
                <a:lnTo>
                  <a:pt x="42386" y="84463"/>
                </a:lnTo>
                <a:lnTo>
                  <a:pt x="42386" y="262485"/>
                </a:lnTo>
                <a:lnTo>
                  <a:pt x="47396" y="302486"/>
                </a:lnTo>
                <a:lnTo>
                  <a:pt x="73744" y="345106"/>
                </a:lnTo>
                <a:lnTo>
                  <a:pt x="78375" y="346949"/>
                </a:lnTo>
                <a:close/>
              </a:path>
            </a:pathLst>
          </a:custGeom>
          <a:solidFill>
            <a:srgbClr val="2095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26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14480">
              <a:spcBef>
                <a:spcPts val="232"/>
              </a:spcBef>
            </a:pPr>
            <a:r>
              <a:rPr lang="en-US"/>
              <a:t>1</a:t>
            </a:r>
            <a:r>
              <a:rPr lang="en-US" spc="17"/>
              <a:t> </a:t>
            </a:r>
            <a:r>
              <a:rPr lang="en-US"/>
              <a:t>/</a:t>
            </a:r>
            <a:r>
              <a:rPr lang="en-US" spc="23"/>
              <a:t> </a:t>
            </a:r>
            <a:r>
              <a:rPr lang="en-US" spc="-28"/>
              <a:t>22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57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3175" y="577010"/>
            <a:ext cx="8420009" cy="412299"/>
          </a:xfrm>
        </p:spPr>
        <p:txBody>
          <a:bodyPr lIns="0" tIns="0" rIns="0" bIns="0"/>
          <a:lstStyle>
            <a:lvl1pPr>
              <a:defRPr sz="2679" b="1" i="0">
                <a:solidFill>
                  <a:srgbClr val="2B3D4F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2" y="1577340"/>
            <a:ext cx="5303520" cy="174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174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26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14480">
              <a:spcBef>
                <a:spcPts val="232"/>
              </a:spcBef>
            </a:pPr>
            <a:r>
              <a:rPr lang="en-US"/>
              <a:t>1</a:t>
            </a:r>
            <a:r>
              <a:rPr lang="en-US" spc="17"/>
              <a:t> </a:t>
            </a:r>
            <a:r>
              <a:rPr lang="en-US"/>
              <a:t>/</a:t>
            </a:r>
            <a:r>
              <a:rPr lang="en-US" spc="23"/>
              <a:t> </a:t>
            </a:r>
            <a:r>
              <a:rPr lang="en-US" spc="-28"/>
              <a:t>22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1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567-B71A-96A2-AA85-5896AD4E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7C7EF-2A7B-195C-7C67-CE79A1502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24E6C-59BB-C585-2ACD-BCBADEBB3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F7A0826-0B11-4A9F-AD44-1D25F12B5D6A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36F48-5663-27FF-317E-496794781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BA1E5-FF21-D9D3-CA49-B2825EBA5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206A4AD-CB88-4093-A88C-F1157DD7DA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6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2" r:id="rId2"/>
    <p:sldLayoutId id="2147483693" r:id="rId3"/>
    <p:sldLayoutId id="2147483694" r:id="rId4"/>
    <p:sldLayoutId id="2147483695" r:id="rId5"/>
    <p:sldLayoutId id="2147483733" r:id="rId6"/>
    <p:sldLayoutId id="2147483734" r:id="rId7"/>
    <p:sldLayoutId id="2147483745" r:id="rId8"/>
    <p:sldLayoutId id="214748374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guet Scrip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33485D"/>
          </a:solidFill>
          <a:latin typeface="Segoe UI" panose="020B0502040204020203" pitchFamily="34" charset="0"/>
          <a:ea typeface="Ebrima" panose="02000000000000000000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rgbClr val="33485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33485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400"/>
        </a:spcAft>
        <a:buFont typeface="Arial" panose="020B0604020202020204" pitchFamily="34" charset="0"/>
        <a:buChar char="•"/>
        <a:defRPr sz="1800" kern="1200">
          <a:solidFill>
            <a:srgbClr val="33485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400"/>
        </a:spcAft>
        <a:buFont typeface="Arial" panose="020B0604020202020204" pitchFamily="34" charset="0"/>
        <a:buChar char="•"/>
        <a:defRPr sz="1800" kern="1200">
          <a:solidFill>
            <a:srgbClr val="33485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567-B71A-96A2-AA85-5896AD4E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7C7EF-2A7B-195C-7C67-CE79A1502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24E6C-59BB-C585-2ACD-BCBADEBB3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F7A0826-0B11-4A9F-AD44-1D25F12B5D6A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36F48-5663-27FF-317E-496794781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BA1E5-FF21-D9D3-CA49-B2825EBA5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206A4AD-CB88-4093-A88C-F1157DD7DA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4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77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guet Scrip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33485D"/>
          </a:solidFill>
          <a:latin typeface="Segoe UI" panose="020B0502040204020203" pitchFamily="34" charset="0"/>
          <a:ea typeface="Ebrima" panose="02000000000000000000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rgbClr val="33485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33485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400"/>
        </a:spcAft>
        <a:buFont typeface="Arial" panose="020B0604020202020204" pitchFamily="34" charset="0"/>
        <a:buChar char="•"/>
        <a:defRPr sz="1800" kern="1200">
          <a:solidFill>
            <a:srgbClr val="33485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400"/>
        </a:spcAft>
        <a:buFont typeface="Arial" panose="020B0604020202020204" pitchFamily="34" charset="0"/>
        <a:buChar char="•"/>
        <a:defRPr sz="1800" kern="1200">
          <a:solidFill>
            <a:srgbClr val="33485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4.png"/><Relationship Id="rId3" Type="http://schemas.openxmlformats.org/officeDocument/2006/relationships/hyperlink" Target="https://libraries.etsu.edu/home/" TargetMode="External"/><Relationship Id="rId7" Type="http://schemas.openxmlformats.org/officeDocument/2006/relationships/image" Target="../media/image61.png"/><Relationship Id="rId12" Type="http://schemas.openxmlformats.org/officeDocument/2006/relationships/image" Target="../media/image63.png"/><Relationship Id="rId2" Type="http://schemas.openxmlformats.org/officeDocument/2006/relationships/hyperlink" Target="https://libraries.etsu.edu/hom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ibraries.etsu.edu/az.php" TargetMode="External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hyperlink" Target="https://libraries.etsu.edu/research/assistanc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olloresearch.ai/research/scheming-reasoning-evalu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researchjournal.springeropen.com/articles/10.1186/s41235-021-00291-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libraries.etsu.edu/home" TargetMode="External"/><Relationship Id="rId5" Type="http://schemas.openxmlformats.org/officeDocument/2006/relationships/hyperlink" Target="https://guides.lib.uchicago.edu/c.php?g=1241077&amp;p=9082322" TargetMode="External"/><Relationship Id="rId4" Type="http://schemas.openxmlformats.org/officeDocument/2006/relationships/hyperlink" Target="https://pressbooks.pub/webliterac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9534-3C07-F5CD-320D-2C8D10240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Information Literacy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F2087-2975-F554-8FA0-F51D9581C2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Effective Strategies for Evaluating &amp; Finding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60076-E643-F2A2-ED43-76C4E058A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Professor Ryan Haas</a:t>
            </a:r>
          </a:p>
        </p:txBody>
      </p:sp>
    </p:spTree>
    <p:extLst>
      <p:ext uri="{BB962C8B-B14F-4D97-AF65-F5344CB8AC3E}">
        <p14:creationId xmlns:p14="http://schemas.microsoft.com/office/powerpoint/2010/main" val="392763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3857F-69C8-22E9-6318-1648ABD86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FB2B5BE-46B7-E3F1-0F2A-E0B63F97539A}"/>
              </a:ext>
            </a:extLst>
          </p:cNvPr>
          <p:cNvSpPr/>
          <p:nvPr/>
        </p:nvSpPr>
        <p:spPr>
          <a:xfrm>
            <a:off x="952501" y="1609724"/>
            <a:ext cx="10298541" cy="3552826"/>
          </a:xfrm>
          <a:prstGeom prst="roundRect">
            <a:avLst>
              <a:gd name="adj" fmla="val 4826"/>
            </a:avLst>
          </a:prstGeom>
          <a:solidFill>
            <a:srgbClr val="FEFA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endParaRPr lang="en-US" sz="20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379009-954D-F19F-085E-ECAC8EA2F81D}"/>
              </a:ext>
            </a:extLst>
          </p:cNvPr>
          <p:cNvGrpSpPr/>
          <p:nvPr/>
        </p:nvGrpSpPr>
        <p:grpSpPr>
          <a:xfrm>
            <a:off x="956830" y="1609724"/>
            <a:ext cx="10278342" cy="3167569"/>
            <a:chOff x="985843" y="2075551"/>
            <a:chExt cx="10278342" cy="271552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612B7D8-AC93-813A-A62A-E6EDBF0E7C0B}"/>
                </a:ext>
              </a:extLst>
            </p:cNvPr>
            <p:cNvSpPr/>
            <p:nvPr/>
          </p:nvSpPr>
          <p:spPr>
            <a:xfrm>
              <a:off x="6277853" y="2075551"/>
              <a:ext cx="4986332" cy="2715524"/>
            </a:xfrm>
            <a:prstGeom prst="roundRect">
              <a:avLst>
                <a:gd name="adj" fmla="val 4826"/>
              </a:avLst>
            </a:prstGeom>
            <a:solidFill>
              <a:schemeClr val="bg1">
                <a:lumMod val="9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8640"/>
              <a:endParaRPr lang="en-US"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object 11">
              <a:extLst>
                <a:ext uri="{FF2B5EF4-FFF2-40B4-BE49-F238E27FC236}">
                  <a16:creationId xmlns:a16="http://schemas.microsoft.com/office/drawing/2014/main" id="{068FBCFF-1E29-E420-E05C-617D2B2E23F6}"/>
                </a:ext>
              </a:extLst>
            </p:cNvPr>
            <p:cNvSpPr txBox="1"/>
            <p:nvPr/>
          </p:nvSpPr>
          <p:spPr>
            <a:xfrm>
              <a:off x="6503815" y="2922987"/>
              <a:ext cx="4714875" cy="1555451"/>
            </a:xfrm>
            <a:prstGeom prst="rect">
              <a:avLst/>
            </a:prstGeom>
          </p:spPr>
          <p:txBody>
            <a:bodyPr vert="horz" wrap="square" lIns="0" tIns="13755" rIns="0" bIns="0" rtlCol="0">
              <a:spAutoFit/>
            </a:bodyPr>
            <a:lstStyle/>
            <a:p>
              <a:pPr marL="357380" marR="5791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>
                  <a:solidFill>
                    <a:srgbClr val="333333"/>
                  </a:solidFill>
                  <a:cs typeface="Segoe UI"/>
                </a:rPr>
                <a:t>Important </a:t>
              </a:r>
              <a:r>
                <a:rPr lang="en-US" sz="1700" b="1">
                  <a:solidFill>
                    <a:srgbClr val="333333"/>
                  </a:solidFill>
                  <a:cs typeface="Segoe UI"/>
                </a:rPr>
                <a:t>context</a:t>
              </a:r>
              <a:r>
                <a:rPr lang="en-US" sz="1700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700" b="1">
                  <a:solidFill>
                    <a:srgbClr val="333333"/>
                  </a:solidFill>
                  <a:cs typeface="Segoe UI"/>
                </a:rPr>
                <a:t>gets lost</a:t>
              </a:r>
              <a:r>
                <a:rPr lang="en-US" sz="1700">
                  <a:solidFill>
                    <a:srgbClr val="333333"/>
                  </a:solidFill>
                  <a:cs typeface="Segoe UI"/>
                </a:rPr>
                <a:t> in retellings</a:t>
              </a:r>
            </a:p>
            <a:p>
              <a:pPr marL="357380" marR="5791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>
                  <a:solidFill>
                    <a:srgbClr val="333333"/>
                  </a:solidFill>
                  <a:cs typeface="Segoe UI"/>
                </a:rPr>
                <a:t>Headlines may </a:t>
              </a:r>
              <a:r>
                <a:rPr lang="en-US" sz="1700" b="1">
                  <a:solidFill>
                    <a:srgbClr val="333333"/>
                  </a:solidFill>
                  <a:cs typeface="Segoe UI"/>
                </a:rPr>
                <a:t>misrepresent</a:t>
              </a:r>
              <a:r>
                <a:rPr lang="en-US" sz="1700">
                  <a:solidFill>
                    <a:srgbClr val="333333"/>
                  </a:solidFill>
                  <a:cs typeface="Segoe UI"/>
                </a:rPr>
                <a:t> the actual findings</a:t>
              </a:r>
            </a:p>
            <a:p>
              <a:pPr marL="357380" marR="5791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b="1">
                  <a:solidFill>
                    <a:srgbClr val="333333"/>
                  </a:solidFill>
                  <a:cs typeface="Segoe UI"/>
                </a:rPr>
                <a:t>Preliminary </a:t>
              </a:r>
              <a:r>
                <a:rPr lang="en-US" sz="1700">
                  <a:solidFill>
                    <a:srgbClr val="333333"/>
                  </a:solidFill>
                  <a:cs typeface="Segoe UI"/>
                </a:rPr>
                <a:t>research gets presented as definitive</a:t>
              </a:r>
            </a:p>
            <a:p>
              <a:pPr marL="357380" marR="5791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b="1">
                  <a:solidFill>
                    <a:srgbClr val="333333"/>
                  </a:solidFill>
                  <a:cs typeface="Segoe UI"/>
                </a:rPr>
                <a:t>Correlation</a:t>
              </a:r>
              <a:r>
                <a:rPr lang="en-US" sz="1700">
                  <a:solidFill>
                    <a:srgbClr val="333333"/>
                  </a:solidFill>
                  <a:cs typeface="Segoe UI"/>
                </a:rPr>
                <a:t> gets reported as </a:t>
              </a:r>
              <a:r>
                <a:rPr lang="en-US" sz="1700" b="1">
                  <a:solidFill>
                    <a:srgbClr val="333333"/>
                  </a:solidFill>
                  <a:cs typeface="Segoe UI"/>
                </a:rPr>
                <a:t>causation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CEDF84-754A-F530-92EB-E98BCECE23AE}"/>
                </a:ext>
              </a:extLst>
            </p:cNvPr>
            <p:cNvSpPr txBox="1"/>
            <p:nvPr/>
          </p:nvSpPr>
          <p:spPr>
            <a:xfrm>
              <a:off x="6397775" y="2265434"/>
              <a:ext cx="4808382" cy="606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2250"/>
                </a:spcBef>
                <a:spcAft>
                  <a:spcPts val="1500"/>
                </a:spcAft>
              </a:pPr>
              <a:r>
                <a:rPr lang="en-US" sz="2000" b="1">
                  <a:solidFill>
                    <a:srgbClr val="34495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🤔 Common Problems with Second- Hand Reporting</a:t>
              </a:r>
              <a:endParaRPr lang="en-US" sz="2000" b="1" i="0">
                <a:solidFill>
                  <a:srgbClr val="34495E"/>
                </a:solidFill>
                <a:effectLst/>
                <a:latin typeface="Segoe UI" panose="020B0502040204020203" pitchFamily="34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06E4450-225C-9CA8-2D06-B4F617978918}"/>
                </a:ext>
              </a:extLst>
            </p:cNvPr>
            <p:cNvGrpSpPr/>
            <p:nvPr/>
          </p:nvGrpSpPr>
          <p:grpSpPr>
            <a:xfrm>
              <a:off x="985843" y="2075551"/>
              <a:ext cx="4986332" cy="2715524"/>
              <a:chOff x="985843" y="2075551"/>
              <a:chExt cx="4986332" cy="2715524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FA91AA3-BEF4-D4C6-0022-C4F52C30887D}"/>
                  </a:ext>
                </a:extLst>
              </p:cNvPr>
              <p:cNvSpPr/>
              <p:nvPr/>
            </p:nvSpPr>
            <p:spPr>
              <a:xfrm>
                <a:off x="985843" y="2075551"/>
                <a:ext cx="4986332" cy="2715524"/>
              </a:xfrm>
              <a:prstGeom prst="roundRect">
                <a:avLst>
                  <a:gd name="adj" fmla="val 4826"/>
                </a:avLst>
              </a:prstGeom>
              <a:solidFill>
                <a:srgbClr val="DCF9DB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endParaRPr lang="en-US" sz="2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object 11">
                <a:extLst>
                  <a:ext uri="{FF2B5EF4-FFF2-40B4-BE49-F238E27FC236}">
                    <a16:creationId xmlns:a16="http://schemas.microsoft.com/office/drawing/2014/main" id="{00CD36E0-E6C1-5D70-D01F-C178953A80E2}"/>
                  </a:ext>
                </a:extLst>
              </p:cNvPr>
              <p:cNvSpPr txBox="1"/>
              <p:nvPr/>
            </p:nvSpPr>
            <p:spPr>
              <a:xfrm>
                <a:off x="1257300" y="2816910"/>
                <a:ext cx="4714875" cy="1779726"/>
              </a:xfrm>
              <a:prstGeom prst="rect">
                <a:avLst/>
              </a:prstGeom>
            </p:spPr>
            <p:txBody>
              <a:bodyPr vert="horz" wrap="square" lIns="0" tIns="13755" rIns="0" bIns="0" rtlCol="0">
                <a:spAutoFit/>
              </a:bodyPr>
              <a:lstStyle/>
              <a:p>
                <a:pPr marL="357380" marR="579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>
                    <a:solidFill>
                      <a:srgbClr val="333333"/>
                    </a:solidFill>
                    <a:latin typeface="Segoe UI"/>
                    <a:cs typeface="Segoe UI"/>
                  </a:rPr>
                  <a:t>Research studies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: Find the original paper, not just the press release</a:t>
                </a:r>
              </a:p>
              <a:p>
                <a:pPr marL="357380" marR="579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>
                    <a:solidFill>
                      <a:srgbClr val="333333"/>
                    </a:solidFill>
                    <a:latin typeface="Segoe UI"/>
                    <a:cs typeface="Segoe UI"/>
                  </a:rPr>
                  <a:t>Quotes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: Verify the full context, not just the excerpt</a:t>
                </a:r>
              </a:p>
              <a:p>
                <a:pPr marL="357380" marR="579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>
                    <a:solidFill>
                      <a:srgbClr val="333333"/>
                    </a:solidFill>
                    <a:latin typeface="Segoe UI"/>
                    <a:cs typeface="Segoe UI"/>
                  </a:rPr>
                  <a:t>Statistics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: Find the original data source</a:t>
                </a:r>
              </a:p>
              <a:p>
                <a:pPr marL="357380" marR="579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>
                    <a:solidFill>
                      <a:srgbClr val="333333"/>
                    </a:solidFill>
                    <a:latin typeface="Segoe UI"/>
                    <a:cs typeface="Segoe UI"/>
                  </a:rPr>
                  <a:t>Images and videos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: Use reverse image search to find origins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168872-0731-3107-1923-37B7668B62FB}"/>
                  </a:ext>
                </a:extLst>
              </p:cNvPr>
              <p:cNvSpPr txBox="1"/>
              <p:nvPr/>
            </p:nvSpPr>
            <p:spPr>
              <a:xfrm>
                <a:off x="1163793" y="2250259"/>
                <a:ext cx="4808382" cy="343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>
                    <a:solidFill>
                      <a:srgbClr val="34495E"/>
                    </a:solidFill>
                    <a:latin typeface="Segoe UI" panose="020B0502040204020203" pitchFamily="34" charset="0"/>
                  </a:rPr>
                  <a:t>✅ What to Trace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ED6363-F0C9-DBBC-86A2-7F16C88F7A3B}"/>
              </a:ext>
            </a:extLst>
          </p:cNvPr>
          <p:cNvGrpSpPr/>
          <p:nvPr/>
        </p:nvGrpSpPr>
        <p:grpSpPr>
          <a:xfrm>
            <a:off x="838199" y="4741694"/>
            <a:ext cx="10464626" cy="1588332"/>
            <a:chOff x="952500" y="3232036"/>
            <a:chExt cx="10464626" cy="1588332"/>
          </a:xfrm>
        </p:grpSpPr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59C677FD-CD0E-77CA-CA92-93C091F378CA}"/>
                </a:ext>
              </a:extLst>
            </p:cNvPr>
            <p:cNvSpPr/>
            <p:nvPr/>
          </p:nvSpPr>
          <p:spPr>
            <a:xfrm>
              <a:off x="1071131" y="3499182"/>
              <a:ext cx="10282669" cy="1321186"/>
            </a:xfrm>
            <a:custGeom>
              <a:avLst/>
              <a:gdLst/>
              <a:ahLst/>
              <a:cxnLst/>
              <a:rect l="l" t="t" r="r" b="b"/>
              <a:pathLst>
                <a:path w="9702800" h="1585595">
                  <a:moveTo>
                    <a:pt x="9623006" y="1585241"/>
                  </a:moveTo>
                  <a:lnTo>
                    <a:pt x="59404" y="1585241"/>
                  </a:lnTo>
                  <a:lnTo>
                    <a:pt x="55270" y="1584699"/>
                  </a:lnTo>
                  <a:lnTo>
                    <a:pt x="21573" y="1564351"/>
                  </a:lnTo>
                  <a:lnTo>
                    <a:pt x="3242" y="1527767"/>
                  </a:lnTo>
                  <a:lnTo>
                    <a:pt x="0" y="1506040"/>
                  </a:lnTo>
                  <a:lnTo>
                    <a:pt x="0" y="1500473"/>
                  </a:lnTo>
                  <a:lnTo>
                    <a:pt x="0" y="79205"/>
                  </a:lnTo>
                  <a:lnTo>
                    <a:pt x="13034" y="33043"/>
                  </a:lnTo>
                  <a:lnTo>
                    <a:pt x="43105" y="4317"/>
                  </a:lnTo>
                  <a:lnTo>
                    <a:pt x="59404" y="0"/>
                  </a:lnTo>
                  <a:lnTo>
                    <a:pt x="9623006" y="0"/>
                  </a:lnTo>
                  <a:lnTo>
                    <a:pt x="9659908" y="11192"/>
                  </a:lnTo>
                  <a:lnTo>
                    <a:pt x="9691018" y="42298"/>
                  </a:lnTo>
                  <a:lnTo>
                    <a:pt x="9702211" y="79205"/>
                  </a:lnTo>
                  <a:lnTo>
                    <a:pt x="9702211" y="1506040"/>
                  </a:lnTo>
                  <a:lnTo>
                    <a:pt x="9691018" y="1542938"/>
                  </a:lnTo>
                  <a:lnTo>
                    <a:pt x="9659908" y="1574044"/>
                  </a:lnTo>
                  <a:lnTo>
                    <a:pt x="9628519" y="1584699"/>
                  </a:lnTo>
                  <a:lnTo>
                    <a:pt x="9623006" y="1585241"/>
                  </a:lnTo>
                  <a:close/>
                </a:path>
              </a:pathLst>
            </a:custGeom>
            <a:solidFill>
              <a:srgbClr val="E1EDFF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50C42C-6446-DE05-9D6A-D8C682BBA0A7}"/>
                </a:ext>
              </a:extLst>
            </p:cNvPr>
            <p:cNvSpPr txBox="1"/>
            <p:nvPr/>
          </p:nvSpPr>
          <p:spPr>
            <a:xfrm>
              <a:off x="952500" y="3582583"/>
              <a:ext cx="995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59276"/>
              <a:r>
                <a:rPr lang="en-US" b="1">
                  <a:solidFill>
                    <a:srgbClr val="33495D"/>
                  </a:solidFill>
                  <a:latin typeface="Segoe UI"/>
                  <a:cs typeface="Segoe UI"/>
                </a:rPr>
                <a:t>Tracing Techniques</a:t>
              </a:r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2D3D6D-3EAE-7C14-B3EB-78B7B1BBBA9D}"/>
                </a:ext>
              </a:extLst>
            </p:cNvPr>
            <p:cNvSpPr txBox="1"/>
            <p:nvPr/>
          </p:nvSpPr>
          <p:spPr>
            <a:xfrm>
              <a:off x="5524502" y="4053915"/>
              <a:ext cx="5724524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49049" indent="-234570">
                <a:spcBef>
                  <a:spcPts val="832"/>
                </a:spcBef>
                <a:buClr>
                  <a:srgbClr val="27AD5F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Use Google's reverse image search for photos</a:t>
              </a:r>
            </a:p>
            <a:p>
              <a:pPr marL="249049" indent="-234570">
                <a:spcBef>
                  <a:spcPts val="758"/>
                </a:spcBef>
                <a:buClr>
                  <a:srgbClr val="27AD5F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Check if quotes are taken out of context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9E1621-1FCA-FDEC-F382-AD6094F2D3C5}"/>
                </a:ext>
              </a:extLst>
            </p:cNvPr>
            <p:cNvSpPr txBox="1"/>
            <p:nvPr/>
          </p:nvSpPr>
          <p:spPr>
            <a:xfrm>
              <a:off x="1172884" y="4053915"/>
              <a:ext cx="4427818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49049" indent="-234570">
                <a:spcBef>
                  <a:spcPts val="832"/>
                </a:spcBef>
                <a:buClr>
                  <a:srgbClr val="27AD5F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Look for links to original sources in articles</a:t>
              </a:r>
            </a:p>
            <a:p>
              <a:pPr marL="249049" indent="-234570">
                <a:spcBef>
                  <a:spcPts val="752"/>
                </a:spcBef>
                <a:buClr>
                  <a:srgbClr val="27AD5F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Search for study titles in academic databases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AE3A968-ED70-968F-3166-EC5C62776D53}"/>
                </a:ext>
              </a:extLst>
            </p:cNvPr>
            <p:cNvSpPr/>
            <p:nvPr/>
          </p:nvSpPr>
          <p:spPr>
            <a:xfrm>
              <a:off x="10615064" y="3232036"/>
              <a:ext cx="802062" cy="826923"/>
            </a:xfrm>
            <a:prstGeom prst="ellipse">
              <a:avLst/>
            </a:prstGeom>
            <a:solidFill>
              <a:srgbClr val="D5DDFF"/>
            </a:solidFill>
            <a:ln>
              <a:solidFill>
                <a:srgbClr val="C5C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Magnifying glass with solid fill">
              <a:extLst>
                <a:ext uri="{FF2B5EF4-FFF2-40B4-BE49-F238E27FC236}">
                  <a16:creationId xmlns:a16="http://schemas.microsoft.com/office/drawing/2014/main" id="{AA4D8F1A-5009-639B-CBF0-AF900365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666847" y="3306921"/>
              <a:ext cx="637131" cy="637131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5C047B2-A715-BC36-3899-8055C92C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5703" cy="1325563"/>
          </a:xfrm>
        </p:spPr>
        <p:txBody>
          <a:bodyPr>
            <a:normAutofit/>
          </a:bodyPr>
          <a:lstStyle/>
          <a:p>
            <a:r>
              <a:rPr lang="en-US" sz="8800" b="1" spc="-57">
                <a:solidFill>
                  <a:schemeClr val="accent2">
                    <a:lumMod val="90000"/>
                  </a:schemeClr>
                </a:solidFill>
                <a:cs typeface="Segoe UI"/>
              </a:rPr>
              <a:t>T</a:t>
            </a:r>
            <a:r>
              <a:rPr lang="en-US" sz="8800" b="1" spc="-57">
                <a:solidFill>
                  <a:srgbClr val="3398DA"/>
                </a:solidFill>
                <a:cs typeface="Segoe UI"/>
              </a:rPr>
              <a:t>  </a:t>
            </a:r>
            <a:r>
              <a:rPr lang="en-US" b="1" spc="-23">
                <a:solidFill>
                  <a:srgbClr val="33495D"/>
                </a:solidFill>
                <a:latin typeface="Segoe UI"/>
                <a:cs typeface="Segoe UI"/>
              </a:rPr>
              <a:t>TRACE:  </a:t>
            </a:r>
            <a:r>
              <a:rPr lang="en-US">
                <a:solidFill>
                  <a:srgbClr val="34495E"/>
                </a:solidFill>
              </a:rPr>
              <a:t>Follow information to its source</a:t>
            </a:r>
          </a:p>
        </p:txBody>
      </p:sp>
    </p:spTree>
    <p:extLst>
      <p:ext uri="{BB962C8B-B14F-4D97-AF65-F5344CB8AC3E}">
        <p14:creationId xmlns:p14="http://schemas.microsoft.com/office/powerpoint/2010/main" val="41610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54562" y="2379848"/>
            <a:ext cx="10906630" cy="2327331"/>
          </a:xfrm>
          <a:prstGeom prst="rect">
            <a:avLst/>
          </a:prstGeom>
        </p:spPr>
        <p:txBody>
          <a:bodyPr vert="horz" wrap="square" lIns="0" tIns="18823" rIns="0" bIns="0" rtlCol="0">
            <a:spAutoFit/>
          </a:bodyPr>
          <a:lstStyle/>
          <a:p>
            <a:pPr marL="14480">
              <a:spcBef>
                <a:spcPts val="148"/>
              </a:spcBef>
            </a:pPr>
            <a:r>
              <a:rPr sz="2400" b="1">
                <a:solidFill>
                  <a:srgbClr val="33495D"/>
                </a:solidFill>
                <a:latin typeface="Segoe UI"/>
                <a:cs typeface="Segoe UI"/>
              </a:rPr>
              <a:t>Step-by-Step</a:t>
            </a:r>
            <a:r>
              <a:rPr sz="2400" b="1" spc="91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sz="2400" b="1" spc="-12">
                <a:solidFill>
                  <a:srgbClr val="33495D"/>
                </a:solidFill>
                <a:latin typeface="Segoe UI"/>
                <a:cs typeface="Segoe UI"/>
              </a:rPr>
              <a:t>Process:</a:t>
            </a:r>
            <a:endParaRPr sz="2400">
              <a:latin typeface="Segoe UI"/>
              <a:cs typeface="Segoe UI"/>
            </a:endParaRPr>
          </a:p>
          <a:p>
            <a:pPr marL="399637" indent="-142624">
              <a:spcBef>
                <a:spcPts val="1220"/>
              </a:spcBef>
              <a:buFont typeface="Segoe UI"/>
              <a:buAutoNum type="arabicPeriod"/>
              <a:tabLst>
                <a:tab pos="399637" algn="l"/>
              </a:tabLst>
            </a:pPr>
            <a:r>
              <a:rPr lang="en-US" sz="2400" b="1">
                <a:solidFill>
                  <a:srgbClr val="867DFF"/>
                </a:solidFill>
                <a:latin typeface="Segoe UI"/>
                <a:cs typeface="Segoe UI"/>
              </a:rPr>
              <a:t> </a:t>
            </a:r>
            <a:r>
              <a:rPr sz="2400" b="1">
                <a:solidFill>
                  <a:srgbClr val="867DFF"/>
                </a:solidFill>
                <a:latin typeface="Segoe UI"/>
                <a:cs typeface="Segoe UI"/>
              </a:rPr>
              <a:t>STOP</a:t>
            </a:r>
            <a:r>
              <a:rPr sz="2400" b="1">
                <a:solidFill>
                  <a:srgbClr val="333333"/>
                </a:solidFill>
                <a:latin typeface="Segoe UI"/>
                <a:cs typeface="Segoe UI"/>
              </a:rPr>
              <a:t>: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Notice</a:t>
            </a:r>
            <a:r>
              <a:rPr sz="2400" spc="5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our emotional</a:t>
            </a:r>
            <a:r>
              <a:rPr sz="2400" spc="5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reaction to</a:t>
            </a:r>
            <a:r>
              <a:rPr sz="2400" spc="5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the </a:t>
            </a:r>
            <a:r>
              <a:rPr sz="2400" spc="-23">
                <a:solidFill>
                  <a:srgbClr val="333333"/>
                </a:solidFill>
                <a:latin typeface="Segoe UI"/>
                <a:cs typeface="Segoe UI"/>
              </a:rPr>
              <a:t>claim</a:t>
            </a:r>
            <a:endParaRPr sz="2400">
              <a:latin typeface="Segoe UI"/>
              <a:cs typeface="Segoe UI"/>
            </a:endParaRPr>
          </a:p>
          <a:p>
            <a:pPr marL="399637" indent="-142624">
              <a:spcBef>
                <a:spcPts val="752"/>
              </a:spcBef>
              <a:buFont typeface="Segoe UI"/>
              <a:buAutoNum type="arabicPeriod"/>
              <a:tabLst>
                <a:tab pos="399637" algn="l"/>
              </a:tabLst>
            </a:pPr>
            <a:r>
              <a:rPr lang="en-US" sz="2400" b="1">
                <a:solidFill>
                  <a:srgbClr val="867DFF"/>
                </a:solidFill>
                <a:latin typeface="Segoe UI"/>
                <a:cs typeface="Segoe UI"/>
              </a:rPr>
              <a:t> </a:t>
            </a:r>
            <a:r>
              <a:rPr sz="2400" b="1">
                <a:solidFill>
                  <a:srgbClr val="867DFF"/>
                </a:solidFill>
                <a:latin typeface="Segoe UI"/>
                <a:cs typeface="Segoe UI"/>
              </a:rPr>
              <a:t>INVESTIGATE</a:t>
            </a:r>
            <a:r>
              <a:rPr sz="2400" b="1">
                <a:solidFill>
                  <a:srgbClr val="333333"/>
                </a:solidFill>
                <a:latin typeface="Segoe UI"/>
                <a:cs typeface="Segoe UI"/>
              </a:rPr>
              <a:t>: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Research</a:t>
            </a:r>
            <a:r>
              <a:rPr sz="2400" spc="5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the source</a:t>
            </a:r>
            <a:r>
              <a:rPr sz="2400" spc="5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making</a:t>
            </a:r>
            <a:r>
              <a:rPr sz="2400" spc="5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the </a:t>
            </a:r>
            <a:r>
              <a:rPr sz="2400" spc="-23">
                <a:solidFill>
                  <a:srgbClr val="333333"/>
                </a:solidFill>
                <a:latin typeface="Segoe UI"/>
                <a:cs typeface="Segoe UI"/>
              </a:rPr>
              <a:t>claim</a:t>
            </a:r>
            <a:endParaRPr sz="2400">
              <a:latin typeface="Segoe UI"/>
              <a:cs typeface="Segoe UI"/>
            </a:endParaRPr>
          </a:p>
          <a:p>
            <a:pPr marL="399637" indent="-142624">
              <a:spcBef>
                <a:spcPts val="758"/>
              </a:spcBef>
              <a:buFont typeface="Segoe UI"/>
              <a:buAutoNum type="arabicPeriod"/>
              <a:tabLst>
                <a:tab pos="399637" algn="l"/>
              </a:tabLst>
            </a:pPr>
            <a:r>
              <a:rPr lang="en-US" sz="2400" b="1">
                <a:solidFill>
                  <a:srgbClr val="867DFF"/>
                </a:solidFill>
                <a:latin typeface="Segoe UI"/>
                <a:cs typeface="Segoe UI"/>
              </a:rPr>
              <a:t> </a:t>
            </a:r>
            <a:r>
              <a:rPr sz="2400" b="1">
                <a:solidFill>
                  <a:srgbClr val="867DFF"/>
                </a:solidFill>
                <a:latin typeface="Segoe UI"/>
                <a:cs typeface="Segoe UI"/>
              </a:rPr>
              <a:t>FIND</a:t>
            </a:r>
            <a:r>
              <a:rPr sz="2400" b="1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sz="2400" b="1" spc="1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Look</a:t>
            </a:r>
            <a:r>
              <a:rPr sz="2400" spc="1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2400" spc="1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coverage</a:t>
            </a:r>
            <a:r>
              <a:rPr sz="2400" spc="1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by</a:t>
            </a:r>
            <a:r>
              <a:rPr sz="2400" spc="1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reputable</a:t>
            </a:r>
            <a:r>
              <a:rPr sz="2400" spc="1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news</a:t>
            </a:r>
            <a:r>
              <a:rPr sz="2400" spc="1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 spc="-12">
                <a:solidFill>
                  <a:srgbClr val="333333"/>
                </a:solidFill>
                <a:latin typeface="Segoe UI"/>
                <a:cs typeface="Segoe UI"/>
              </a:rPr>
              <a:t>sources</a:t>
            </a:r>
            <a:endParaRPr sz="2400">
              <a:latin typeface="Segoe UI"/>
              <a:cs typeface="Segoe UI"/>
            </a:endParaRPr>
          </a:p>
          <a:p>
            <a:pPr marL="399637" indent="-142624">
              <a:spcBef>
                <a:spcPts val="752"/>
              </a:spcBef>
              <a:buFont typeface="Segoe UI"/>
              <a:buAutoNum type="arabicPeriod"/>
              <a:tabLst>
                <a:tab pos="399637" algn="l"/>
              </a:tabLst>
            </a:pPr>
            <a:r>
              <a:rPr lang="en-US" sz="2400" b="1">
                <a:solidFill>
                  <a:srgbClr val="867DFF"/>
                </a:solidFill>
                <a:latin typeface="Segoe UI"/>
                <a:cs typeface="Segoe UI"/>
              </a:rPr>
              <a:t> </a:t>
            </a:r>
            <a:r>
              <a:rPr sz="2400" b="1">
                <a:solidFill>
                  <a:srgbClr val="867DFF"/>
                </a:solidFill>
                <a:latin typeface="Segoe UI"/>
                <a:cs typeface="Segoe UI"/>
              </a:rPr>
              <a:t>TRACE</a:t>
            </a:r>
            <a:r>
              <a:rPr sz="2400" b="1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sz="2400" b="1" spc="1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Follow</a:t>
            </a:r>
            <a:r>
              <a:rPr sz="2400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2400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claim</a:t>
            </a:r>
            <a:r>
              <a:rPr sz="2400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back</a:t>
            </a:r>
            <a:r>
              <a:rPr sz="2400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2400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its</a:t>
            </a:r>
            <a:r>
              <a:rPr sz="2400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>
                <a:solidFill>
                  <a:srgbClr val="333333"/>
                </a:solidFill>
                <a:latin typeface="Segoe UI"/>
                <a:cs typeface="Segoe UI"/>
              </a:rPr>
              <a:t>original</a:t>
            </a:r>
            <a:r>
              <a:rPr sz="2400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 spc="-12">
                <a:solidFill>
                  <a:srgbClr val="333333"/>
                </a:solidFill>
                <a:latin typeface="Segoe UI"/>
                <a:cs typeface="Segoe UI"/>
              </a:rPr>
              <a:t>source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F5FCCE3-E38D-6674-D09D-5F6A0471666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14480"/>
            <a:r>
              <a:rPr lang="en-US" kern="1200">
                <a:solidFill>
                  <a:srgbClr val="867DFF"/>
                </a:solidFill>
                <a:latin typeface="Baguet Script" panose="00000500000000000000" pitchFamily="2" charset="0"/>
                <a:ea typeface="+mj-ea"/>
                <a:cs typeface="+mj-cs"/>
              </a:rPr>
              <a:t>SIFT</a:t>
            </a:r>
            <a:r>
              <a:rPr lang="en-US" kern="1200">
                <a:latin typeface="Baguet Script" panose="00000500000000000000" pitchFamily="2" charset="0"/>
                <a:ea typeface="+mj-ea"/>
                <a:cs typeface="+mj-cs"/>
              </a:rPr>
              <a:t> In Action</a:t>
            </a:r>
            <a:endParaRPr lang="en-US" kern="1200" spc="-12">
              <a:latin typeface="Baguet Script" panose="00000500000000000000" pitchFamily="2" charset="0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7CB46A-08F4-0299-ED25-32DD81F6EDBA}"/>
              </a:ext>
            </a:extLst>
          </p:cNvPr>
          <p:cNvGrpSpPr/>
          <p:nvPr/>
        </p:nvGrpSpPr>
        <p:grpSpPr>
          <a:xfrm>
            <a:off x="954665" y="1614536"/>
            <a:ext cx="10282670" cy="507670"/>
            <a:chOff x="1071130" y="3499182"/>
            <a:chExt cx="10282670" cy="507670"/>
          </a:xfrm>
        </p:grpSpPr>
        <p:sp>
          <p:nvSpPr>
            <p:cNvPr id="15" name="object 3">
              <a:extLst>
                <a:ext uri="{FF2B5EF4-FFF2-40B4-BE49-F238E27FC236}">
                  <a16:creationId xmlns:a16="http://schemas.microsoft.com/office/drawing/2014/main" id="{EE603A34-5369-2FE4-6EE3-5E04F42D567D}"/>
                </a:ext>
              </a:extLst>
            </p:cNvPr>
            <p:cNvSpPr/>
            <p:nvPr/>
          </p:nvSpPr>
          <p:spPr>
            <a:xfrm>
              <a:off x="1071131" y="3499182"/>
              <a:ext cx="10282669" cy="507670"/>
            </a:xfrm>
            <a:custGeom>
              <a:avLst/>
              <a:gdLst/>
              <a:ahLst/>
              <a:cxnLst/>
              <a:rect l="l" t="t" r="r" b="b"/>
              <a:pathLst>
                <a:path w="9702800" h="1585595">
                  <a:moveTo>
                    <a:pt x="9623006" y="1585241"/>
                  </a:moveTo>
                  <a:lnTo>
                    <a:pt x="59404" y="1585241"/>
                  </a:lnTo>
                  <a:lnTo>
                    <a:pt x="55270" y="1584699"/>
                  </a:lnTo>
                  <a:lnTo>
                    <a:pt x="21573" y="1564351"/>
                  </a:lnTo>
                  <a:lnTo>
                    <a:pt x="3242" y="1527767"/>
                  </a:lnTo>
                  <a:lnTo>
                    <a:pt x="0" y="1506040"/>
                  </a:lnTo>
                  <a:lnTo>
                    <a:pt x="0" y="1500473"/>
                  </a:lnTo>
                  <a:lnTo>
                    <a:pt x="0" y="79205"/>
                  </a:lnTo>
                  <a:lnTo>
                    <a:pt x="13034" y="33043"/>
                  </a:lnTo>
                  <a:lnTo>
                    <a:pt x="43105" y="4317"/>
                  </a:lnTo>
                  <a:lnTo>
                    <a:pt x="59404" y="0"/>
                  </a:lnTo>
                  <a:lnTo>
                    <a:pt x="9623006" y="0"/>
                  </a:lnTo>
                  <a:lnTo>
                    <a:pt x="9659908" y="11192"/>
                  </a:lnTo>
                  <a:lnTo>
                    <a:pt x="9691018" y="42298"/>
                  </a:lnTo>
                  <a:lnTo>
                    <a:pt x="9702211" y="79205"/>
                  </a:lnTo>
                  <a:lnTo>
                    <a:pt x="9702211" y="1506040"/>
                  </a:lnTo>
                  <a:lnTo>
                    <a:pt x="9691018" y="1542938"/>
                  </a:lnTo>
                  <a:lnTo>
                    <a:pt x="9659908" y="1574044"/>
                  </a:lnTo>
                  <a:lnTo>
                    <a:pt x="9628519" y="1584699"/>
                  </a:lnTo>
                  <a:lnTo>
                    <a:pt x="9623006" y="158524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C24ED2-2019-D34F-B46C-5A53AF20011C}"/>
                </a:ext>
              </a:extLst>
            </p:cNvPr>
            <p:cNvSpPr txBox="1"/>
            <p:nvPr/>
          </p:nvSpPr>
          <p:spPr>
            <a:xfrm>
              <a:off x="1071130" y="3582583"/>
              <a:ext cx="1028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80">
                <a:spcBef>
                  <a:spcPts val="130"/>
                </a:spcBef>
              </a:pPr>
              <a:r>
                <a:rPr lang="en-US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✏ Let's</a:t>
              </a:r>
              <a:r>
                <a:rPr lang="en-US" spc="28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work</a:t>
              </a:r>
              <a:r>
                <a:rPr lang="en-US" spc="34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through</a:t>
              </a:r>
              <a:r>
                <a:rPr lang="en-US" spc="34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</a:t>
              </a:r>
              <a:r>
                <a:rPr lang="en-US" spc="34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SIFT</a:t>
              </a:r>
              <a:r>
                <a:rPr lang="en-US" spc="34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method</a:t>
              </a:r>
              <a:r>
                <a:rPr lang="en-US" spc="34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</a:t>
              </a:r>
              <a:r>
                <a:rPr lang="en-US" spc="34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lang="en-US" spc="34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current</a:t>
              </a:r>
              <a:r>
                <a:rPr lang="en-US" spc="34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social</a:t>
              </a:r>
              <a:r>
                <a:rPr lang="en-US" spc="34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media</a:t>
              </a:r>
              <a:r>
                <a:rPr lang="en-US" spc="34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pc="-23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post!</a:t>
              </a:r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FE9198-2EFF-B2B5-D155-78A8F63289ED}"/>
              </a:ext>
            </a:extLst>
          </p:cNvPr>
          <p:cNvGrpSpPr/>
          <p:nvPr/>
        </p:nvGrpSpPr>
        <p:grpSpPr>
          <a:xfrm>
            <a:off x="948501" y="5094921"/>
            <a:ext cx="10405299" cy="990317"/>
            <a:chOff x="1007534" y="4626693"/>
            <a:chExt cx="10727821" cy="99031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66E8B41-9B14-96E2-2C87-F04346BE6FBB}"/>
                </a:ext>
              </a:extLst>
            </p:cNvPr>
            <p:cNvGrpSpPr/>
            <p:nvPr/>
          </p:nvGrpSpPr>
          <p:grpSpPr>
            <a:xfrm>
              <a:off x="1038224" y="4823191"/>
              <a:ext cx="10697131" cy="793819"/>
              <a:chOff x="971549" y="4660161"/>
              <a:chExt cx="10697131" cy="396737"/>
            </a:xfrm>
          </p:grpSpPr>
          <p:sp>
            <p:nvSpPr>
              <p:cNvPr id="28" name="object 6">
                <a:extLst>
                  <a:ext uri="{FF2B5EF4-FFF2-40B4-BE49-F238E27FC236}">
                    <a16:creationId xmlns:a16="http://schemas.microsoft.com/office/drawing/2014/main" id="{407FB418-597B-F69B-ED18-0F82FD46C05E}"/>
                  </a:ext>
                </a:extLst>
              </p:cNvPr>
              <p:cNvSpPr/>
              <p:nvPr/>
            </p:nvSpPr>
            <p:spPr>
              <a:xfrm>
                <a:off x="971549" y="4660161"/>
                <a:ext cx="10697131" cy="396737"/>
              </a:xfrm>
              <a:custGeom>
                <a:avLst/>
                <a:gdLst/>
                <a:ahLst/>
                <a:cxnLst/>
                <a:rect l="l" t="t" r="r" b="b"/>
                <a:pathLst>
                  <a:path w="9702800" h="347979">
                    <a:moveTo>
                      <a:pt x="9623006" y="347563"/>
                    </a:moveTo>
                    <a:lnTo>
                      <a:pt x="59404" y="347563"/>
                    </a:lnTo>
                    <a:lnTo>
                      <a:pt x="55270" y="347020"/>
                    </a:lnTo>
                    <a:lnTo>
                      <a:pt x="21573" y="326672"/>
                    </a:lnTo>
                    <a:lnTo>
                      <a:pt x="3242" y="290084"/>
                    </a:lnTo>
                    <a:lnTo>
                      <a:pt x="0" y="268358"/>
                    </a:lnTo>
                    <a:lnTo>
                      <a:pt x="0" y="262794"/>
                    </a:lnTo>
                    <a:lnTo>
                      <a:pt x="0" y="79205"/>
                    </a:lnTo>
                    <a:lnTo>
                      <a:pt x="13034" y="33043"/>
                    </a:lnTo>
                    <a:lnTo>
                      <a:pt x="43105" y="4317"/>
                    </a:lnTo>
                    <a:lnTo>
                      <a:pt x="59404" y="0"/>
                    </a:lnTo>
                    <a:lnTo>
                      <a:pt x="9623006" y="0"/>
                    </a:lnTo>
                    <a:lnTo>
                      <a:pt x="9659908" y="11192"/>
                    </a:lnTo>
                    <a:lnTo>
                      <a:pt x="9691018" y="42298"/>
                    </a:lnTo>
                    <a:lnTo>
                      <a:pt x="9702211" y="79205"/>
                    </a:lnTo>
                    <a:lnTo>
                      <a:pt x="9702211" y="268358"/>
                    </a:lnTo>
                    <a:lnTo>
                      <a:pt x="9691018" y="305255"/>
                    </a:lnTo>
                    <a:lnTo>
                      <a:pt x="9659908" y="336366"/>
                    </a:lnTo>
                    <a:lnTo>
                      <a:pt x="9628519" y="347020"/>
                    </a:lnTo>
                    <a:lnTo>
                      <a:pt x="9623006" y="347563"/>
                    </a:lnTo>
                    <a:close/>
                  </a:path>
                </a:pathLst>
              </a:custGeom>
              <a:solidFill>
                <a:schemeClr val="bg1">
                  <a:lumMod val="90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18">
                <a:extLst>
                  <a:ext uri="{FF2B5EF4-FFF2-40B4-BE49-F238E27FC236}">
                    <a16:creationId xmlns:a16="http://schemas.microsoft.com/office/drawing/2014/main" id="{9881C50D-C452-A5C4-AE7D-F985F0BDBE12}"/>
                  </a:ext>
                </a:extLst>
              </p:cNvPr>
              <p:cNvSpPr txBox="1"/>
              <p:nvPr/>
            </p:nvSpPr>
            <p:spPr>
              <a:xfrm>
                <a:off x="1553305" y="4792799"/>
                <a:ext cx="10032298" cy="131460"/>
              </a:xfrm>
              <a:prstGeom prst="rect">
                <a:avLst/>
              </a:prstGeom>
            </p:spPr>
            <p:txBody>
              <a:bodyPr vert="horz" wrap="square" lIns="0" tIns="16650" rIns="0" bIns="0" rtlCol="0">
                <a:spAutoFit/>
              </a:bodyPr>
              <a:lstStyle/>
              <a:p>
                <a:endParaRPr lang="en-US" sz="1600">
                  <a:latin typeface="Segoe UI"/>
                  <a:cs typeface="Segoe U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4237C00-4039-A659-5FEC-5207621A8C01}"/>
                </a:ext>
              </a:extLst>
            </p:cNvPr>
            <p:cNvGrpSpPr/>
            <p:nvPr/>
          </p:nvGrpSpPr>
          <p:grpSpPr>
            <a:xfrm>
              <a:off x="1007534" y="4626693"/>
              <a:ext cx="10644744" cy="937823"/>
              <a:chOff x="611706" y="4692255"/>
              <a:chExt cx="10644744" cy="937823"/>
            </a:xfrm>
          </p:grpSpPr>
          <p:sp>
            <p:nvSpPr>
              <p:cNvPr id="25" name="Rectangle: Rounded Corners 25">
                <a:extLst>
                  <a:ext uri="{FF2B5EF4-FFF2-40B4-BE49-F238E27FC236}">
                    <a16:creationId xmlns:a16="http://schemas.microsoft.com/office/drawing/2014/main" id="{66D76E2B-81F2-1B0D-2569-781C5B38BC9D}"/>
                  </a:ext>
                </a:extLst>
              </p:cNvPr>
              <p:cNvSpPr/>
              <p:nvPr/>
            </p:nvSpPr>
            <p:spPr>
              <a:xfrm>
                <a:off x="740850" y="4909931"/>
                <a:ext cx="10515600" cy="7201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r>
                  <a:rPr lang="en-US" sz="2000" b="1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   Key Insight</a:t>
                </a:r>
                <a:r>
                  <a:rPr lang="en-US" sz="200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This</a:t>
                </a:r>
                <a:r>
                  <a:rPr lang="en-US" sz="1700" spc="40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entire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process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should</a:t>
                </a:r>
                <a:r>
                  <a:rPr lang="en-US" sz="1700" spc="40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take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a minute or two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for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most</a:t>
                </a:r>
                <a:r>
                  <a:rPr lang="en-US" sz="1700" spc="40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claims.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If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it's</a:t>
                </a:r>
                <a:r>
                  <a:rPr lang="en-US" sz="1700" spc="40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taking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longer,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you</a:t>
                </a:r>
                <a:r>
                  <a:rPr lang="en-US" sz="1700" spc="40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might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be</a:t>
                </a:r>
                <a:r>
                  <a:rPr lang="en-US" sz="1700" spc="40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going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down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a</a:t>
                </a:r>
                <a:r>
                  <a:rPr lang="en-US" sz="1700" spc="40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rabbit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hole—circle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back</a:t>
                </a:r>
                <a:r>
                  <a:rPr lang="en-US" sz="1700" spc="40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and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try</a:t>
                </a:r>
                <a:r>
                  <a:rPr lang="en-US" sz="1700" spc="34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 spc="-57">
                    <a:solidFill>
                      <a:srgbClr val="333333"/>
                    </a:solidFill>
                    <a:latin typeface="Segoe UI"/>
                    <a:cs typeface="Segoe UI"/>
                  </a:rPr>
                  <a:t>a </a:t>
                </a:r>
                <a:r>
                  <a:rPr lang="en-US" sz="1700">
                    <a:solidFill>
                      <a:srgbClr val="333333"/>
                    </a:solidFill>
                    <a:latin typeface="Segoe UI"/>
                    <a:cs typeface="Segoe UI"/>
                  </a:rPr>
                  <a:t>different</a:t>
                </a:r>
                <a:r>
                  <a:rPr lang="en-US" sz="1700" spc="85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lang="en-US" sz="1700" spc="-12">
                    <a:solidFill>
                      <a:srgbClr val="333333"/>
                    </a:solidFill>
                    <a:latin typeface="Segoe UI"/>
                    <a:cs typeface="Segoe UI"/>
                  </a:rPr>
                  <a:t>approach.</a:t>
                </a:r>
                <a:endParaRPr lang="en-US" sz="17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CF80BA-8C31-E2EC-E1C2-27504F62C1CC}"/>
                  </a:ext>
                </a:extLst>
              </p:cNvPr>
              <p:cNvSpPr/>
              <p:nvPr/>
            </p:nvSpPr>
            <p:spPr>
              <a:xfrm>
                <a:off x="611706" y="4692255"/>
                <a:ext cx="826923" cy="826923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rgbClr val="6C586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Graphic 26" descr="Puzzle with solid fill">
                <a:extLst>
                  <a:ext uri="{FF2B5EF4-FFF2-40B4-BE49-F238E27FC236}">
                    <a16:creationId xmlns:a16="http://schemas.microsoft.com/office/drawing/2014/main" id="{F1A6971F-8FDE-FBB9-2A36-AEB9B03CA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665094" y="4756315"/>
                <a:ext cx="720146" cy="7201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712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>
            <a:extLst>
              <a:ext uri="{FF2B5EF4-FFF2-40B4-BE49-F238E27FC236}">
                <a16:creationId xmlns:a16="http://schemas.microsoft.com/office/drawing/2014/main" id="{E6A79CD3-AF30-B2F5-35E6-525F00DA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Google: Finding Scholarly Sources</a:t>
            </a:r>
          </a:p>
        </p:txBody>
      </p:sp>
    </p:spTree>
    <p:extLst>
      <p:ext uri="{BB962C8B-B14F-4D97-AF65-F5344CB8AC3E}">
        <p14:creationId xmlns:p14="http://schemas.microsoft.com/office/powerpoint/2010/main" val="2163295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0B299-3515-83E9-C093-E3C6729725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hlinkClick r:id="rId2"/>
              </a:rPr>
              <a:t>OneSearch</a:t>
            </a:r>
            <a:r>
              <a:rPr lang="en-US">
                <a:hlinkClick r:id="rId2"/>
              </a:rPr>
              <a:t> </a:t>
            </a:r>
            <a:r>
              <a:rPr lang="en-US" b="0">
                <a:hlinkClick r:id="rId2"/>
              </a:rPr>
              <a:t>↗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B45B1-AB99-2746-4836-CBF8217932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Segoe UI"/>
                <a:ea typeface="Ebrima"/>
                <a:cs typeface="Segoe UI"/>
              </a:rPr>
              <a:t>Search</a:t>
            </a:r>
            <a:r>
              <a:rPr lang="en-US" spc="52" dirty="0">
                <a:solidFill>
                  <a:srgbClr val="333333"/>
                </a:solidFill>
                <a:latin typeface="Segoe UI"/>
                <a:ea typeface="Ebrima"/>
                <a:cs typeface="Segoe UI"/>
              </a:rPr>
              <a:t> </a:t>
            </a:r>
            <a:r>
              <a:rPr lang="en-US" dirty="0">
                <a:solidFill>
                  <a:srgbClr val="333333"/>
                </a:solidFill>
                <a:latin typeface="Segoe UI"/>
                <a:ea typeface="Ebrima"/>
                <a:cs typeface="Segoe UI"/>
              </a:rPr>
              <a:t>across</a:t>
            </a:r>
            <a:r>
              <a:rPr lang="en-US" spc="52" dirty="0">
                <a:solidFill>
                  <a:srgbClr val="333333"/>
                </a:solidFill>
                <a:latin typeface="Segoe UI"/>
                <a:ea typeface="Ebrima"/>
                <a:cs typeface="Segoe UI"/>
              </a:rPr>
              <a:t> </a:t>
            </a:r>
            <a:r>
              <a:rPr lang="en-US" dirty="0">
                <a:solidFill>
                  <a:srgbClr val="333333"/>
                </a:solidFill>
                <a:latin typeface="Segoe UI"/>
                <a:ea typeface="Ebrima"/>
                <a:cs typeface="Segoe UI"/>
              </a:rPr>
              <a:t>multiple</a:t>
            </a:r>
            <a:r>
              <a:rPr lang="en-US" spc="52" dirty="0">
                <a:solidFill>
                  <a:srgbClr val="333333"/>
                </a:solidFill>
                <a:latin typeface="Segoe UI"/>
                <a:ea typeface="Ebrima"/>
                <a:cs typeface="Segoe UI"/>
              </a:rPr>
              <a:t> </a:t>
            </a:r>
            <a:r>
              <a:rPr lang="en-US" dirty="0">
                <a:solidFill>
                  <a:srgbClr val="333333"/>
                </a:solidFill>
                <a:latin typeface="Segoe UI"/>
                <a:ea typeface="Ebrima"/>
                <a:cs typeface="Segoe UI"/>
              </a:rPr>
              <a:t>databases</a:t>
            </a:r>
            <a:r>
              <a:rPr lang="en-US" spc="52" dirty="0">
                <a:solidFill>
                  <a:srgbClr val="333333"/>
                </a:solidFill>
                <a:latin typeface="Segoe UI"/>
                <a:ea typeface="Ebrima"/>
                <a:cs typeface="Segoe UI"/>
              </a:rPr>
              <a:t> </a:t>
            </a:r>
            <a:r>
              <a:rPr lang="en-US" spc="-12" dirty="0">
                <a:solidFill>
                  <a:srgbClr val="333333"/>
                </a:solidFill>
                <a:latin typeface="Segoe UI"/>
                <a:ea typeface="Ebrima"/>
                <a:cs typeface="Segoe UI"/>
              </a:rPr>
              <a:t>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"/>
                <a:ea typeface="Ebrima"/>
                <a:cs typeface="Segoe UI"/>
              </a:rPr>
              <a:t>A quick way to get started on </a:t>
            </a:r>
            <a:r>
              <a:rPr lang="en-US" b="1" dirty="0">
                <a:latin typeface="Segoe UI"/>
                <a:ea typeface="Ebrima"/>
                <a:cs typeface="Segoe UI"/>
                <a:hlinkClick r:id="rId3"/>
              </a:rPr>
              <a:t>libraries.etsu.edu</a:t>
            </a:r>
          </a:p>
        </p:txBody>
      </p:sp>
      <p:pic>
        <p:nvPicPr>
          <p:cNvPr id="18" name="Content Placeholder 17" descr="A white magnifying glass with a plus sign&#10;&#10;AI-generated content may be incorrect.">
            <a:extLst>
              <a:ext uri="{FF2B5EF4-FFF2-40B4-BE49-F238E27FC236}">
                <a16:creationId xmlns:a16="http://schemas.microsoft.com/office/drawing/2014/main" id="{0B5F0EAC-85C3-157F-88B4-DDD49710CB89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67" y="1753224"/>
            <a:ext cx="746093" cy="74609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ABA04B-5F36-33D1-4CC0-3E1A5BD4EC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hlinkClick r:id="rId6"/>
              </a:rPr>
              <a:t>Subject Databases </a:t>
            </a:r>
            <a:r>
              <a:rPr lang="en-US" b="0">
                <a:hlinkClick r:id="rId6"/>
              </a:rPr>
              <a:t>↗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3DB92F-DD86-6A4C-392C-89C99065D15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Specialized</a:t>
            </a:r>
            <a:r>
              <a:rPr lang="en-US" spc="34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collections</a:t>
            </a:r>
            <a:r>
              <a:rPr lang="en-US" spc="4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lang="en-US" spc="4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lang="en-US" spc="4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field</a:t>
            </a:r>
            <a:r>
              <a:rPr lang="en-US" spc="4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lang="en-US" spc="4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pc="-12">
                <a:solidFill>
                  <a:srgbClr val="333333"/>
                </a:solidFill>
                <a:latin typeface="Segoe UI"/>
                <a:cs typeface="Segoe UI"/>
              </a:rPr>
              <a:t>study.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pc="-12">
                <a:solidFill>
                  <a:srgbClr val="333333"/>
                </a:solidFill>
                <a:latin typeface="Segoe UI"/>
                <a:cs typeface="Segoe UI"/>
              </a:rPr>
              <a:t>I found filtering by Subject most useful as a student.</a:t>
            </a:r>
          </a:p>
          <a:p>
            <a:endParaRPr lang="en-US">
              <a:latin typeface="Segoe UI"/>
              <a:cs typeface="Segoe UI"/>
            </a:endParaRPr>
          </a:p>
        </p:txBody>
      </p:sp>
      <p:pic>
        <p:nvPicPr>
          <p:cNvPr id="16" name="Content Placeholder 15" descr="A white circle with black lines&#10;&#10;AI-generated content may be incorrect.">
            <a:extLst>
              <a:ext uri="{FF2B5EF4-FFF2-40B4-BE49-F238E27FC236}">
                <a16:creationId xmlns:a16="http://schemas.microsoft.com/office/drawing/2014/main" id="{E1445402-423F-8743-FE86-6B4A6A769DAA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45" y="1806883"/>
            <a:ext cx="746093" cy="746094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66910F-8AD8-8555-5EBE-2E3C41CBA1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hlinkClick r:id="rId9"/>
              </a:rPr>
              <a:t>Research Assistance </a:t>
            </a:r>
            <a:r>
              <a:rPr lang="en-US" b="0">
                <a:hlinkClick r:id="rId9"/>
              </a:rPr>
              <a:t>↗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FF89FB-0D4B-F188-8B30-B5A117EB2D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Librarian</a:t>
            </a:r>
            <a:r>
              <a:rPr lang="en-US" spc="45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support</a:t>
            </a:r>
            <a:r>
              <a:rPr lang="en-US" spc="5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lang="en-US" spc="45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complex</a:t>
            </a:r>
            <a:r>
              <a:rPr lang="en-US" spc="5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research</a:t>
            </a:r>
            <a:r>
              <a:rPr lang="en-US" spc="5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pc="-12">
                <a:solidFill>
                  <a:srgbClr val="333333"/>
                </a:solidFill>
                <a:latin typeface="Segoe UI"/>
                <a:cs typeface="Segoe UI"/>
              </a:rPr>
              <a:t>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2">
                <a:solidFill>
                  <a:srgbClr val="333333"/>
                </a:solidFill>
                <a:latin typeface="Segoe UI"/>
                <a:cs typeface="Segoe UI"/>
              </a:rPr>
              <a:t>While you can schedule an appointment, you can also just casually start a chat!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2">
                <a:solidFill>
                  <a:srgbClr val="333333"/>
                </a:solidFill>
                <a:latin typeface="Segoe UI"/>
                <a:cs typeface="Segoe UI"/>
              </a:rPr>
              <a:t>I’m sure your tuition helps pay for it, so you might as well use it!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20CF2DD-55F3-6328-D689-793182C9D2AC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1051" y="1860542"/>
            <a:ext cx="676275" cy="638776"/>
          </a:xfrm>
        </p:spPr>
      </p:pic>
      <p:sp>
        <p:nvSpPr>
          <p:cNvPr id="12" name="Title 18">
            <a:extLst>
              <a:ext uri="{FF2B5EF4-FFF2-40B4-BE49-F238E27FC236}">
                <a16:creationId xmlns:a16="http://schemas.microsoft.com/office/drawing/2014/main" id="{D76989F3-311D-4F13-87DB-2BF51114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1719"/>
          </a:xfrm>
        </p:spPr>
        <p:txBody>
          <a:bodyPr/>
          <a:lstStyle/>
          <a:p>
            <a:r>
              <a:rPr lang="en-US"/>
              <a:t>Finding Scholarly Sources: </a:t>
            </a:r>
            <a:r>
              <a:rPr lang="en-US">
                <a:solidFill>
                  <a:srgbClr val="867DFF"/>
                </a:solidFill>
              </a:rPr>
              <a:t>ETSU Databases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C32FBD-EE07-5188-A884-A8E6AAD0242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5000"/>
          </a:blip>
          <a:srcRect l="2343" t="2537" r="13027" b="44833"/>
          <a:stretch>
            <a:fillRect/>
          </a:stretch>
        </p:blipFill>
        <p:spPr>
          <a:xfrm>
            <a:off x="4620198" y="4801588"/>
            <a:ext cx="2951604" cy="136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413EDE-8C57-2D69-1CF0-0B9B7BF4B2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033" y="5275385"/>
            <a:ext cx="2950960" cy="890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70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D9719B-AA5E-87A6-FE41-536463BA27F8}"/>
              </a:ext>
            </a:extLst>
          </p:cNvPr>
          <p:cNvSpPr/>
          <p:nvPr/>
        </p:nvSpPr>
        <p:spPr>
          <a:xfrm>
            <a:off x="6169025" y="1871163"/>
            <a:ext cx="4846320" cy="3684588"/>
          </a:xfrm>
          <a:custGeom>
            <a:avLst/>
            <a:gdLst>
              <a:gd name="csX0" fmla="*/ 0 w 4846320"/>
              <a:gd name="csY0" fmla="*/ 226455 h 3684588"/>
              <a:gd name="csX1" fmla="*/ 226455 w 4846320"/>
              <a:gd name="csY1" fmla="*/ 0 h 3684588"/>
              <a:gd name="csX2" fmla="*/ 863499 w 4846320"/>
              <a:gd name="csY2" fmla="*/ 0 h 3684588"/>
              <a:gd name="csX3" fmla="*/ 1324808 w 4846320"/>
              <a:gd name="csY3" fmla="*/ 0 h 3684588"/>
              <a:gd name="csX4" fmla="*/ 1742181 w 4846320"/>
              <a:gd name="csY4" fmla="*/ 0 h 3684588"/>
              <a:gd name="csX5" fmla="*/ 2203490 w 4846320"/>
              <a:gd name="csY5" fmla="*/ 0 h 3684588"/>
              <a:gd name="csX6" fmla="*/ 2708732 w 4846320"/>
              <a:gd name="csY6" fmla="*/ 0 h 3684588"/>
              <a:gd name="csX7" fmla="*/ 3257908 w 4846320"/>
              <a:gd name="csY7" fmla="*/ 0 h 3684588"/>
              <a:gd name="csX8" fmla="*/ 3719216 w 4846320"/>
              <a:gd name="csY8" fmla="*/ 0 h 3684588"/>
              <a:gd name="csX9" fmla="*/ 4619865 w 4846320"/>
              <a:gd name="csY9" fmla="*/ 0 h 3684588"/>
              <a:gd name="csX10" fmla="*/ 4846320 w 4846320"/>
              <a:gd name="csY10" fmla="*/ 226455 h 3684588"/>
              <a:gd name="csX11" fmla="*/ 4846320 w 4846320"/>
              <a:gd name="csY11" fmla="*/ 668118 h 3684588"/>
              <a:gd name="csX12" fmla="*/ 4846320 w 4846320"/>
              <a:gd name="csY12" fmla="*/ 1174414 h 3684588"/>
              <a:gd name="csX13" fmla="*/ 4846320 w 4846320"/>
              <a:gd name="csY13" fmla="*/ 1745344 h 3684588"/>
              <a:gd name="csX14" fmla="*/ 4846320 w 4846320"/>
              <a:gd name="csY14" fmla="*/ 2219323 h 3684588"/>
              <a:gd name="csX15" fmla="*/ 4846320 w 4846320"/>
              <a:gd name="csY15" fmla="*/ 2757936 h 3684588"/>
              <a:gd name="csX16" fmla="*/ 4846320 w 4846320"/>
              <a:gd name="csY16" fmla="*/ 3458133 h 3684588"/>
              <a:gd name="csX17" fmla="*/ 4619865 w 4846320"/>
              <a:gd name="csY17" fmla="*/ 3684588 h 3684588"/>
              <a:gd name="csX18" fmla="*/ 4026755 w 4846320"/>
              <a:gd name="csY18" fmla="*/ 3684588 h 3684588"/>
              <a:gd name="csX19" fmla="*/ 3521513 w 4846320"/>
              <a:gd name="csY19" fmla="*/ 3684588 h 3684588"/>
              <a:gd name="csX20" fmla="*/ 3060204 w 4846320"/>
              <a:gd name="csY20" fmla="*/ 3684588 h 3684588"/>
              <a:gd name="csX21" fmla="*/ 2511028 w 4846320"/>
              <a:gd name="csY21" fmla="*/ 3684588 h 3684588"/>
              <a:gd name="csX22" fmla="*/ 1917918 w 4846320"/>
              <a:gd name="csY22" fmla="*/ 3684588 h 3684588"/>
              <a:gd name="csX23" fmla="*/ 1280873 w 4846320"/>
              <a:gd name="csY23" fmla="*/ 3684588 h 3684588"/>
              <a:gd name="csX24" fmla="*/ 226455 w 4846320"/>
              <a:gd name="csY24" fmla="*/ 3684588 h 3684588"/>
              <a:gd name="csX25" fmla="*/ 0 w 4846320"/>
              <a:gd name="csY25" fmla="*/ 3458133 h 3684588"/>
              <a:gd name="csX26" fmla="*/ 0 w 4846320"/>
              <a:gd name="csY26" fmla="*/ 3016470 h 3684588"/>
              <a:gd name="csX27" fmla="*/ 0 w 4846320"/>
              <a:gd name="csY27" fmla="*/ 2445541 h 3684588"/>
              <a:gd name="csX28" fmla="*/ 0 w 4846320"/>
              <a:gd name="csY28" fmla="*/ 1939244 h 3684588"/>
              <a:gd name="csX29" fmla="*/ 0 w 4846320"/>
              <a:gd name="csY29" fmla="*/ 1465265 h 3684588"/>
              <a:gd name="csX30" fmla="*/ 0 w 4846320"/>
              <a:gd name="csY30" fmla="*/ 1023602 h 3684588"/>
              <a:gd name="csX31" fmla="*/ 0 w 4846320"/>
              <a:gd name="csY31" fmla="*/ 226455 h 36845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4846320" h="3684588" fill="none" extrusionOk="0">
                <a:moveTo>
                  <a:pt x="0" y="226455"/>
                </a:moveTo>
                <a:cubicBezTo>
                  <a:pt x="-3238" y="103203"/>
                  <a:pt x="102751" y="3696"/>
                  <a:pt x="226455" y="0"/>
                </a:cubicBezTo>
                <a:cubicBezTo>
                  <a:pt x="444913" y="-28854"/>
                  <a:pt x="726926" y="68997"/>
                  <a:pt x="863499" y="0"/>
                </a:cubicBezTo>
                <a:cubicBezTo>
                  <a:pt x="1000072" y="-68997"/>
                  <a:pt x="1193669" y="33590"/>
                  <a:pt x="1324808" y="0"/>
                </a:cubicBezTo>
                <a:cubicBezTo>
                  <a:pt x="1455947" y="-33590"/>
                  <a:pt x="1637251" y="27766"/>
                  <a:pt x="1742181" y="0"/>
                </a:cubicBezTo>
                <a:cubicBezTo>
                  <a:pt x="1847111" y="-27766"/>
                  <a:pt x="1984822" y="33938"/>
                  <a:pt x="2203490" y="0"/>
                </a:cubicBezTo>
                <a:cubicBezTo>
                  <a:pt x="2422158" y="-33938"/>
                  <a:pt x="2573621" y="50338"/>
                  <a:pt x="2708732" y="0"/>
                </a:cubicBezTo>
                <a:cubicBezTo>
                  <a:pt x="2843843" y="-50338"/>
                  <a:pt x="3117424" y="3993"/>
                  <a:pt x="3257908" y="0"/>
                </a:cubicBezTo>
                <a:cubicBezTo>
                  <a:pt x="3398392" y="-3993"/>
                  <a:pt x="3521673" y="9419"/>
                  <a:pt x="3719216" y="0"/>
                </a:cubicBezTo>
                <a:cubicBezTo>
                  <a:pt x="3916759" y="-9419"/>
                  <a:pt x="4172817" y="916"/>
                  <a:pt x="4619865" y="0"/>
                </a:cubicBezTo>
                <a:cubicBezTo>
                  <a:pt x="4734206" y="-19161"/>
                  <a:pt x="4832588" y="107769"/>
                  <a:pt x="4846320" y="226455"/>
                </a:cubicBezTo>
                <a:cubicBezTo>
                  <a:pt x="4873280" y="315576"/>
                  <a:pt x="4836726" y="565313"/>
                  <a:pt x="4846320" y="668118"/>
                </a:cubicBezTo>
                <a:cubicBezTo>
                  <a:pt x="4855914" y="770923"/>
                  <a:pt x="4841076" y="926679"/>
                  <a:pt x="4846320" y="1174414"/>
                </a:cubicBezTo>
                <a:cubicBezTo>
                  <a:pt x="4851564" y="1422149"/>
                  <a:pt x="4778462" y="1576857"/>
                  <a:pt x="4846320" y="1745344"/>
                </a:cubicBezTo>
                <a:cubicBezTo>
                  <a:pt x="4914178" y="1913831"/>
                  <a:pt x="4840001" y="2006507"/>
                  <a:pt x="4846320" y="2219323"/>
                </a:cubicBezTo>
                <a:cubicBezTo>
                  <a:pt x="4852639" y="2432139"/>
                  <a:pt x="4839516" y="2561988"/>
                  <a:pt x="4846320" y="2757936"/>
                </a:cubicBezTo>
                <a:cubicBezTo>
                  <a:pt x="4853124" y="2953884"/>
                  <a:pt x="4785643" y="3302558"/>
                  <a:pt x="4846320" y="3458133"/>
                </a:cubicBezTo>
                <a:cubicBezTo>
                  <a:pt x="4849080" y="3578904"/>
                  <a:pt x="4758726" y="3673734"/>
                  <a:pt x="4619865" y="3684588"/>
                </a:cubicBezTo>
                <a:cubicBezTo>
                  <a:pt x="4373303" y="3733693"/>
                  <a:pt x="4304223" y="3667105"/>
                  <a:pt x="4026755" y="3684588"/>
                </a:cubicBezTo>
                <a:cubicBezTo>
                  <a:pt x="3749287" y="3702071"/>
                  <a:pt x="3656533" y="3674832"/>
                  <a:pt x="3521513" y="3684588"/>
                </a:cubicBezTo>
                <a:cubicBezTo>
                  <a:pt x="3386493" y="3694344"/>
                  <a:pt x="3281552" y="3638309"/>
                  <a:pt x="3060204" y="3684588"/>
                </a:cubicBezTo>
                <a:cubicBezTo>
                  <a:pt x="2838856" y="3730867"/>
                  <a:pt x="2747373" y="3619213"/>
                  <a:pt x="2511028" y="3684588"/>
                </a:cubicBezTo>
                <a:cubicBezTo>
                  <a:pt x="2274683" y="3749963"/>
                  <a:pt x="2083494" y="3615922"/>
                  <a:pt x="1917918" y="3684588"/>
                </a:cubicBezTo>
                <a:cubicBezTo>
                  <a:pt x="1752342" y="3753254"/>
                  <a:pt x="1581470" y="3657032"/>
                  <a:pt x="1280873" y="3684588"/>
                </a:cubicBezTo>
                <a:cubicBezTo>
                  <a:pt x="980277" y="3712144"/>
                  <a:pt x="751305" y="3626548"/>
                  <a:pt x="226455" y="3684588"/>
                </a:cubicBezTo>
                <a:cubicBezTo>
                  <a:pt x="107239" y="3695968"/>
                  <a:pt x="24369" y="3576340"/>
                  <a:pt x="0" y="3458133"/>
                </a:cubicBezTo>
                <a:cubicBezTo>
                  <a:pt x="-16081" y="3284395"/>
                  <a:pt x="51242" y="3159070"/>
                  <a:pt x="0" y="3016470"/>
                </a:cubicBezTo>
                <a:cubicBezTo>
                  <a:pt x="-51242" y="2873870"/>
                  <a:pt x="56884" y="2639055"/>
                  <a:pt x="0" y="2445541"/>
                </a:cubicBezTo>
                <a:cubicBezTo>
                  <a:pt x="-56884" y="2252027"/>
                  <a:pt x="53360" y="2062175"/>
                  <a:pt x="0" y="1939244"/>
                </a:cubicBezTo>
                <a:cubicBezTo>
                  <a:pt x="-53360" y="1816313"/>
                  <a:pt x="23569" y="1663310"/>
                  <a:pt x="0" y="1465265"/>
                </a:cubicBezTo>
                <a:cubicBezTo>
                  <a:pt x="-23569" y="1267220"/>
                  <a:pt x="6470" y="1214646"/>
                  <a:pt x="0" y="1023602"/>
                </a:cubicBezTo>
                <a:cubicBezTo>
                  <a:pt x="-6470" y="832558"/>
                  <a:pt x="42483" y="460788"/>
                  <a:pt x="0" y="226455"/>
                </a:cubicBezTo>
                <a:close/>
              </a:path>
              <a:path w="4846320" h="3684588" stroke="0" extrusionOk="0">
                <a:moveTo>
                  <a:pt x="0" y="226455"/>
                </a:moveTo>
                <a:cubicBezTo>
                  <a:pt x="-26180" y="85239"/>
                  <a:pt x="77170" y="9089"/>
                  <a:pt x="226455" y="0"/>
                </a:cubicBezTo>
                <a:cubicBezTo>
                  <a:pt x="472790" y="-53221"/>
                  <a:pt x="718615" y="15836"/>
                  <a:pt x="863499" y="0"/>
                </a:cubicBezTo>
                <a:cubicBezTo>
                  <a:pt x="1008383" y="-15836"/>
                  <a:pt x="1124329" y="42947"/>
                  <a:pt x="1368742" y="0"/>
                </a:cubicBezTo>
                <a:cubicBezTo>
                  <a:pt x="1613155" y="-42947"/>
                  <a:pt x="1632917" y="3988"/>
                  <a:pt x="1830050" y="0"/>
                </a:cubicBezTo>
                <a:cubicBezTo>
                  <a:pt x="2027183" y="-3988"/>
                  <a:pt x="2194602" y="54975"/>
                  <a:pt x="2423160" y="0"/>
                </a:cubicBezTo>
                <a:cubicBezTo>
                  <a:pt x="2651718" y="-54975"/>
                  <a:pt x="2738462" y="22969"/>
                  <a:pt x="2928402" y="0"/>
                </a:cubicBezTo>
                <a:cubicBezTo>
                  <a:pt x="3118342" y="-22969"/>
                  <a:pt x="3273104" y="48868"/>
                  <a:pt x="3565447" y="0"/>
                </a:cubicBezTo>
                <a:cubicBezTo>
                  <a:pt x="3857791" y="-48868"/>
                  <a:pt x="3846507" y="4479"/>
                  <a:pt x="4026755" y="0"/>
                </a:cubicBezTo>
                <a:cubicBezTo>
                  <a:pt x="4207003" y="-4479"/>
                  <a:pt x="4340905" y="28376"/>
                  <a:pt x="4619865" y="0"/>
                </a:cubicBezTo>
                <a:cubicBezTo>
                  <a:pt x="4774623" y="7139"/>
                  <a:pt x="4811610" y="95773"/>
                  <a:pt x="4846320" y="226455"/>
                </a:cubicBezTo>
                <a:cubicBezTo>
                  <a:pt x="4853420" y="347742"/>
                  <a:pt x="4801525" y="568584"/>
                  <a:pt x="4846320" y="765068"/>
                </a:cubicBezTo>
                <a:cubicBezTo>
                  <a:pt x="4891115" y="961552"/>
                  <a:pt x="4811084" y="1088623"/>
                  <a:pt x="4846320" y="1271364"/>
                </a:cubicBezTo>
                <a:cubicBezTo>
                  <a:pt x="4881556" y="1454105"/>
                  <a:pt x="4788587" y="1732736"/>
                  <a:pt x="4846320" y="1874611"/>
                </a:cubicBezTo>
                <a:cubicBezTo>
                  <a:pt x="4904053" y="2016486"/>
                  <a:pt x="4829865" y="2322961"/>
                  <a:pt x="4846320" y="2477857"/>
                </a:cubicBezTo>
                <a:cubicBezTo>
                  <a:pt x="4862775" y="2632753"/>
                  <a:pt x="4815399" y="2753147"/>
                  <a:pt x="4846320" y="2951837"/>
                </a:cubicBezTo>
                <a:cubicBezTo>
                  <a:pt x="4877241" y="3150527"/>
                  <a:pt x="4827904" y="3309143"/>
                  <a:pt x="4846320" y="3458133"/>
                </a:cubicBezTo>
                <a:cubicBezTo>
                  <a:pt x="4839426" y="3569147"/>
                  <a:pt x="4746651" y="3661350"/>
                  <a:pt x="4619865" y="3684588"/>
                </a:cubicBezTo>
                <a:cubicBezTo>
                  <a:pt x="4410763" y="3731669"/>
                  <a:pt x="4218736" y="3638008"/>
                  <a:pt x="4026755" y="3684588"/>
                </a:cubicBezTo>
                <a:cubicBezTo>
                  <a:pt x="3834774" y="3731168"/>
                  <a:pt x="3721543" y="3661813"/>
                  <a:pt x="3565447" y="3684588"/>
                </a:cubicBezTo>
                <a:cubicBezTo>
                  <a:pt x="3409351" y="3707363"/>
                  <a:pt x="3150268" y="3633839"/>
                  <a:pt x="2928402" y="3684588"/>
                </a:cubicBezTo>
                <a:cubicBezTo>
                  <a:pt x="2706536" y="3735337"/>
                  <a:pt x="2508122" y="3624366"/>
                  <a:pt x="2379226" y="3684588"/>
                </a:cubicBezTo>
                <a:cubicBezTo>
                  <a:pt x="2250330" y="3744810"/>
                  <a:pt x="2090615" y="3656707"/>
                  <a:pt x="1917918" y="3684588"/>
                </a:cubicBezTo>
                <a:cubicBezTo>
                  <a:pt x="1745221" y="3712469"/>
                  <a:pt x="1599488" y="3673393"/>
                  <a:pt x="1368742" y="3684588"/>
                </a:cubicBezTo>
                <a:cubicBezTo>
                  <a:pt x="1137996" y="3695783"/>
                  <a:pt x="1081059" y="3684441"/>
                  <a:pt x="951368" y="3684588"/>
                </a:cubicBezTo>
                <a:cubicBezTo>
                  <a:pt x="821677" y="3684735"/>
                  <a:pt x="539633" y="3601906"/>
                  <a:pt x="226455" y="3684588"/>
                </a:cubicBezTo>
                <a:cubicBezTo>
                  <a:pt x="100122" y="3687127"/>
                  <a:pt x="-18238" y="3559002"/>
                  <a:pt x="0" y="3458133"/>
                </a:cubicBezTo>
                <a:cubicBezTo>
                  <a:pt x="-38600" y="3199838"/>
                  <a:pt x="41098" y="3165184"/>
                  <a:pt x="0" y="2887203"/>
                </a:cubicBezTo>
                <a:cubicBezTo>
                  <a:pt x="-41098" y="2609222"/>
                  <a:pt x="11729" y="2542029"/>
                  <a:pt x="0" y="2413224"/>
                </a:cubicBezTo>
                <a:cubicBezTo>
                  <a:pt x="-11729" y="2284419"/>
                  <a:pt x="8701" y="2081496"/>
                  <a:pt x="0" y="1842294"/>
                </a:cubicBezTo>
                <a:cubicBezTo>
                  <a:pt x="-8701" y="1603092"/>
                  <a:pt x="27925" y="1512555"/>
                  <a:pt x="0" y="1400631"/>
                </a:cubicBezTo>
                <a:cubicBezTo>
                  <a:pt x="-27925" y="1288707"/>
                  <a:pt x="67444" y="1039992"/>
                  <a:pt x="0" y="829702"/>
                </a:cubicBezTo>
                <a:cubicBezTo>
                  <a:pt x="-67444" y="619412"/>
                  <a:pt x="43163" y="466165"/>
                  <a:pt x="0" y="226455"/>
                </a:cubicBezTo>
                <a:close/>
              </a:path>
            </a:pathLst>
          </a:custGeom>
          <a:solidFill>
            <a:srgbClr val="FFD3EE">
              <a:alpha val="18824"/>
            </a:srgbClr>
          </a:solidFill>
          <a:ln w="317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1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BE1973-65D9-B0D6-2AB4-52EE12B9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Academic Databases: </a:t>
            </a:r>
            <a:r>
              <a:rPr lang="en-US" sz="3000" i="1">
                <a:solidFill>
                  <a:srgbClr val="867DFF"/>
                </a:solidFill>
              </a:rPr>
              <a:t>Why not just… Google?</a:t>
            </a:r>
            <a:endParaRPr lang="en-US" sz="2000" i="1">
              <a:solidFill>
                <a:srgbClr val="867D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B20F-65A7-1B72-73B0-C0A4223C7B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867DFF"/>
                </a:solidFill>
              </a:rPr>
              <a:t>Peer-reviewed</a:t>
            </a:r>
            <a:r>
              <a:rPr lang="en-US" dirty="0">
                <a:solidFill>
                  <a:srgbClr val="867DFF"/>
                </a:solidFill>
              </a:rPr>
              <a:t> content</a:t>
            </a:r>
            <a:r>
              <a:rPr lang="en-US" dirty="0"/>
              <a:t>: Experts have evaluated the research</a:t>
            </a:r>
          </a:p>
          <a:p>
            <a:r>
              <a:rPr lang="en-US" b="1" dirty="0">
                <a:solidFill>
                  <a:srgbClr val="867DFF"/>
                </a:solidFill>
              </a:rPr>
              <a:t>Credible</a:t>
            </a:r>
            <a:r>
              <a:rPr lang="en-US" dirty="0">
                <a:solidFill>
                  <a:srgbClr val="867DFF"/>
                </a:solidFill>
              </a:rPr>
              <a:t> sources</a:t>
            </a:r>
            <a:r>
              <a:rPr lang="en-US" dirty="0"/>
              <a:t>: Authors are identified with their credentials</a:t>
            </a:r>
          </a:p>
          <a:p>
            <a:r>
              <a:rPr lang="en-US" b="1" dirty="0">
                <a:solidFill>
                  <a:srgbClr val="867DFF"/>
                </a:solidFill>
              </a:rPr>
              <a:t>Current</a:t>
            </a:r>
            <a:r>
              <a:rPr lang="en-US" dirty="0">
                <a:solidFill>
                  <a:srgbClr val="867DFF"/>
                </a:solidFill>
              </a:rPr>
              <a:t> information</a:t>
            </a:r>
            <a:r>
              <a:rPr lang="en-US" dirty="0"/>
              <a:t>: Recent publications in your field</a:t>
            </a:r>
          </a:p>
          <a:p>
            <a:r>
              <a:rPr lang="en-US" dirty="0">
                <a:solidFill>
                  <a:srgbClr val="867DFF"/>
                </a:solidFill>
              </a:rPr>
              <a:t>Full-text </a:t>
            </a:r>
            <a:r>
              <a:rPr lang="en-US" b="1" dirty="0">
                <a:solidFill>
                  <a:srgbClr val="867DFF"/>
                </a:solidFill>
              </a:rPr>
              <a:t>access</a:t>
            </a:r>
            <a:r>
              <a:rPr lang="en-US" dirty="0"/>
              <a:t>: Complete articles, not just abstracts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372A7-A80D-8D8D-5BC2-DF14B7300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61637"/>
            <a:ext cx="5183188" cy="823912"/>
          </a:xfrm>
        </p:spPr>
        <p:txBody>
          <a:bodyPr anchor="ctr">
            <a:normAutofit/>
          </a:bodyPr>
          <a:lstStyle/>
          <a:p>
            <a:r>
              <a:rPr lang="en-US" sz="2800" b="0" dirty="0"/>
              <a:t>💯</a:t>
            </a:r>
            <a:r>
              <a:rPr lang="en-US" sz="2600" b="0" dirty="0"/>
              <a:t> </a:t>
            </a:r>
            <a:r>
              <a:rPr lang="en-US" sz="2600" i="1" dirty="0">
                <a:solidFill>
                  <a:schemeClr val="accent1">
                    <a:lumMod val="75000"/>
                  </a:schemeClr>
                </a:solidFill>
              </a:rPr>
              <a:t>Hot Tip: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1006F-32DE-990B-A494-118CA992E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6766" y="2700087"/>
            <a:ext cx="4538579" cy="2657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Even before using Google Scholar, </a:t>
            </a:r>
            <a:r>
              <a:rPr lang="en-US" sz="2600" dirty="0">
                <a:solidFill>
                  <a:srgbClr val="333333"/>
                </a:solidFill>
                <a:latin typeface="Segoe UI"/>
                <a:cs typeface="Segoe UI"/>
              </a:rPr>
              <a:t>Log into </a:t>
            </a:r>
            <a:r>
              <a:rPr lang="en-US" sz="2600" b="1" dirty="0" err="1">
                <a:solidFill>
                  <a:srgbClr val="333333"/>
                </a:solidFill>
                <a:latin typeface="Segoe UI"/>
                <a:cs typeface="Segoe UI"/>
              </a:rPr>
              <a:t>libraries.etsu.edu</a:t>
            </a:r>
            <a:r>
              <a:rPr lang="en-US" sz="2600" b="1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600" dirty="0">
                <a:solidFill>
                  <a:srgbClr val="333333"/>
                </a:solidFill>
                <a:latin typeface="Segoe UI"/>
                <a:cs typeface="Segoe UI"/>
              </a:rPr>
              <a:t>with your ETSU</a:t>
            </a:r>
            <a:r>
              <a:rPr lang="en-US" sz="2600" spc="28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600" i="1" dirty="0">
                <a:solidFill>
                  <a:srgbClr val="867DFF"/>
                </a:solidFill>
                <a:latin typeface="Segoe UI"/>
                <a:cs typeface="Segoe UI"/>
              </a:rPr>
              <a:t>username</a:t>
            </a:r>
            <a:r>
              <a:rPr lang="en-US" sz="2600" i="1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600" dirty="0">
                <a:solidFill>
                  <a:srgbClr val="867DFF"/>
                </a:solidFill>
                <a:latin typeface="Segoe UI"/>
                <a:cs typeface="Segoe UI"/>
              </a:rPr>
              <a:t>(everything before “@</a:t>
            </a:r>
            <a:r>
              <a:rPr lang="en-US" sz="2600" dirty="0" err="1">
                <a:solidFill>
                  <a:srgbClr val="867DFF"/>
                </a:solidFill>
                <a:latin typeface="Segoe UI"/>
                <a:cs typeface="Segoe UI"/>
              </a:rPr>
              <a:t>etsu.edu</a:t>
            </a:r>
            <a:r>
              <a:rPr lang="en-US" sz="2600" dirty="0">
                <a:solidFill>
                  <a:srgbClr val="867DFF"/>
                </a:solidFill>
                <a:latin typeface="Segoe UI"/>
                <a:cs typeface="Segoe UI"/>
              </a:rPr>
              <a:t>”) </a:t>
            </a:r>
            <a:r>
              <a:rPr lang="en-US" sz="2600" dirty="0">
                <a:solidFill>
                  <a:srgbClr val="333333"/>
                </a:solidFill>
                <a:latin typeface="Segoe UI"/>
                <a:cs typeface="Segoe UI"/>
              </a:rPr>
              <a:t>and password</a:t>
            </a:r>
            <a:r>
              <a:rPr lang="en-US" sz="2600" spc="3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6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lang="en-US" sz="2600" spc="3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600" dirty="0">
                <a:solidFill>
                  <a:srgbClr val="333333"/>
                </a:solidFill>
                <a:latin typeface="Segoe UI"/>
                <a:cs typeface="Segoe UI"/>
              </a:rPr>
              <a:t>access</a:t>
            </a:r>
            <a:r>
              <a:rPr lang="en-US" sz="2600" spc="28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600" dirty="0">
                <a:solidFill>
                  <a:srgbClr val="333333"/>
                </a:solidFill>
                <a:latin typeface="Segoe UI"/>
                <a:cs typeface="Segoe UI"/>
              </a:rPr>
              <a:t>full-text</a:t>
            </a:r>
            <a:r>
              <a:rPr lang="en-US" sz="2600" spc="3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600" dirty="0">
                <a:solidFill>
                  <a:srgbClr val="333333"/>
                </a:solidFill>
                <a:latin typeface="Segoe UI"/>
                <a:cs typeface="Segoe UI"/>
              </a:rPr>
              <a:t>articles</a:t>
            </a:r>
            <a:r>
              <a:rPr lang="en-US" sz="2600" spc="28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6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lang="en-US" sz="2600" spc="3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600" dirty="0">
                <a:solidFill>
                  <a:srgbClr val="333333"/>
                </a:solidFill>
                <a:latin typeface="Segoe UI"/>
                <a:cs typeface="Segoe UI"/>
              </a:rPr>
              <a:t>avoid</a:t>
            </a:r>
            <a:r>
              <a:rPr lang="en-US" sz="2600" spc="3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600" spc="-12" dirty="0">
                <a:solidFill>
                  <a:srgbClr val="333333"/>
                </a:solidFill>
                <a:latin typeface="Segoe UI"/>
                <a:cs typeface="Segoe UI"/>
              </a:rPr>
              <a:t>paywalls!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221683-126D-836F-AED1-0163BCE50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600">
                <a:solidFill>
                  <a:srgbClr val="33485D"/>
                </a:solidFill>
              </a:rPr>
              <a:t>Why use Academic Databases?</a:t>
            </a:r>
          </a:p>
        </p:txBody>
      </p:sp>
    </p:spTree>
    <p:extLst>
      <p:ext uri="{BB962C8B-B14F-4D97-AF65-F5344CB8AC3E}">
        <p14:creationId xmlns:p14="http://schemas.microsoft.com/office/powerpoint/2010/main" val="4029717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DF415-DA8C-BFB2-AE1A-D57305E4C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2A4FB9-48E6-48B5-6032-AA631FD75EC6}"/>
              </a:ext>
            </a:extLst>
          </p:cNvPr>
          <p:cNvSpPr/>
          <p:nvPr/>
        </p:nvSpPr>
        <p:spPr>
          <a:xfrm>
            <a:off x="836611" y="1681163"/>
            <a:ext cx="4846320" cy="4334256"/>
          </a:xfrm>
          <a:custGeom>
            <a:avLst/>
            <a:gdLst>
              <a:gd name="csX0" fmla="*/ 0 w 4846320"/>
              <a:gd name="csY0" fmla="*/ 266383 h 4334256"/>
              <a:gd name="csX1" fmla="*/ 266383 w 4846320"/>
              <a:gd name="csY1" fmla="*/ 0 h 4334256"/>
              <a:gd name="csX2" fmla="*/ 848713 w 4846320"/>
              <a:gd name="csY2" fmla="*/ 0 h 4334256"/>
              <a:gd name="csX3" fmla="*/ 1301636 w 4846320"/>
              <a:gd name="csY3" fmla="*/ 0 h 4334256"/>
              <a:gd name="csX4" fmla="*/ 1797695 w 4846320"/>
              <a:gd name="csY4" fmla="*/ 0 h 4334256"/>
              <a:gd name="csX5" fmla="*/ 2336889 w 4846320"/>
              <a:gd name="csY5" fmla="*/ 0 h 4334256"/>
              <a:gd name="csX6" fmla="*/ 2789812 w 4846320"/>
              <a:gd name="csY6" fmla="*/ 0 h 4334256"/>
              <a:gd name="csX7" fmla="*/ 3415277 w 4846320"/>
              <a:gd name="csY7" fmla="*/ 0 h 4334256"/>
              <a:gd name="csX8" fmla="*/ 3954472 w 4846320"/>
              <a:gd name="csY8" fmla="*/ 0 h 4334256"/>
              <a:gd name="csX9" fmla="*/ 4579937 w 4846320"/>
              <a:gd name="csY9" fmla="*/ 0 h 4334256"/>
              <a:gd name="csX10" fmla="*/ 4846320 w 4846320"/>
              <a:gd name="csY10" fmla="*/ 266383 h 4334256"/>
              <a:gd name="csX11" fmla="*/ 4846320 w 4846320"/>
              <a:gd name="csY11" fmla="*/ 885483 h 4334256"/>
              <a:gd name="csX12" fmla="*/ 4846320 w 4846320"/>
              <a:gd name="csY12" fmla="*/ 1352523 h 4334256"/>
              <a:gd name="csX13" fmla="*/ 4846320 w 4846320"/>
              <a:gd name="csY13" fmla="*/ 1895593 h 4334256"/>
              <a:gd name="csX14" fmla="*/ 4846320 w 4846320"/>
              <a:gd name="csY14" fmla="*/ 2324618 h 4334256"/>
              <a:gd name="csX15" fmla="*/ 4846320 w 4846320"/>
              <a:gd name="csY15" fmla="*/ 2943718 h 4334256"/>
              <a:gd name="csX16" fmla="*/ 4846320 w 4846320"/>
              <a:gd name="csY16" fmla="*/ 3486788 h 4334256"/>
              <a:gd name="csX17" fmla="*/ 4846320 w 4846320"/>
              <a:gd name="csY17" fmla="*/ 4067873 h 4334256"/>
              <a:gd name="csX18" fmla="*/ 4579937 w 4846320"/>
              <a:gd name="csY18" fmla="*/ 4334256 h 4334256"/>
              <a:gd name="csX19" fmla="*/ 3997607 w 4846320"/>
              <a:gd name="csY19" fmla="*/ 4334256 h 4334256"/>
              <a:gd name="csX20" fmla="*/ 3415277 w 4846320"/>
              <a:gd name="csY20" fmla="*/ 4334256 h 4334256"/>
              <a:gd name="csX21" fmla="*/ 2789812 w 4846320"/>
              <a:gd name="csY21" fmla="*/ 4334256 h 4334256"/>
              <a:gd name="csX22" fmla="*/ 2207482 w 4846320"/>
              <a:gd name="csY22" fmla="*/ 4334256 h 4334256"/>
              <a:gd name="csX23" fmla="*/ 1582017 w 4846320"/>
              <a:gd name="csY23" fmla="*/ 4334256 h 4334256"/>
              <a:gd name="csX24" fmla="*/ 999687 w 4846320"/>
              <a:gd name="csY24" fmla="*/ 4334256 h 4334256"/>
              <a:gd name="csX25" fmla="*/ 266383 w 4846320"/>
              <a:gd name="csY25" fmla="*/ 4334256 h 4334256"/>
              <a:gd name="csX26" fmla="*/ 0 w 4846320"/>
              <a:gd name="csY26" fmla="*/ 4067873 h 4334256"/>
              <a:gd name="csX27" fmla="*/ 0 w 4846320"/>
              <a:gd name="csY27" fmla="*/ 3448773 h 4334256"/>
              <a:gd name="csX28" fmla="*/ 0 w 4846320"/>
              <a:gd name="csY28" fmla="*/ 3019748 h 4334256"/>
              <a:gd name="csX29" fmla="*/ 0 w 4846320"/>
              <a:gd name="csY29" fmla="*/ 2552708 h 4334256"/>
              <a:gd name="csX30" fmla="*/ 0 w 4846320"/>
              <a:gd name="csY30" fmla="*/ 2085668 h 4334256"/>
              <a:gd name="csX31" fmla="*/ 0 w 4846320"/>
              <a:gd name="csY31" fmla="*/ 1542598 h 4334256"/>
              <a:gd name="csX32" fmla="*/ 0 w 4846320"/>
              <a:gd name="csY32" fmla="*/ 999528 h 4334256"/>
              <a:gd name="csX33" fmla="*/ 0 w 4846320"/>
              <a:gd name="csY33" fmla="*/ 266383 h 433425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4846320" h="4334256" fill="none" extrusionOk="0">
                <a:moveTo>
                  <a:pt x="0" y="266383"/>
                </a:moveTo>
                <a:cubicBezTo>
                  <a:pt x="-6918" y="145151"/>
                  <a:pt x="141146" y="6276"/>
                  <a:pt x="266383" y="0"/>
                </a:cubicBezTo>
                <a:cubicBezTo>
                  <a:pt x="547408" y="-4420"/>
                  <a:pt x="607165" y="47874"/>
                  <a:pt x="848713" y="0"/>
                </a:cubicBezTo>
                <a:cubicBezTo>
                  <a:pt x="1090261" y="-47874"/>
                  <a:pt x="1129813" y="10905"/>
                  <a:pt x="1301636" y="0"/>
                </a:cubicBezTo>
                <a:cubicBezTo>
                  <a:pt x="1473459" y="-10905"/>
                  <a:pt x="1643709" y="17468"/>
                  <a:pt x="1797695" y="0"/>
                </a:cubicBezTo>
                <a:cubicBezTo>
                  <a:pt x="1951681" y="-17468"/>
                  <a:pt x="2131606" y="6335"/>
                  <a:pt x="2336889" y="0"/>
                </a:cubicBezTo>
                <a:cubicBezTo>
                  <a:pt x="2542172" y="-6335"/>
                  <a:pt x="2617936" y="5076"/>
                  <a:pt x="2789812" y="0"/>
                </a:cubicBezTo>
                <a:cubicBezTo>
                  <a:pt x="2961688" y="-5076"/>
                  <a:pt x="3115199" y="52829"/>
                  <a:pt x="3415277" y="0"/>
                </a:cubicBezTo>
                <a:cubicBezTo>
                  <a:pt x="3715355" y="-52829"/>
                  <a:pt x="3714848" y="23468"/>
                  <a:pt x="3954472" y="0"/>
                </a:cubicBezTo>
                <a:cubicBezTo>
                  <a:pt x="4194097" y="-23468"/>
                  <a:pt x="4305829" y="37808"/>
                  <a:pt x="4579937" y="0"/>
                </a:cubicBezTo>
                <a:cubicBezTo>
                  <a:pt x="4716975" y="-11534"/>
                  <a:pt x="4875269" y="87940"/>
                  <a:pt x="4846320" y="266383"/>
                </a:cubicBezTo>
                <a:cubicBezTo>
                  <a:pt x="4906214" y="458124"/>
                  <a:pt x="4793752" y="581057"/>
                  <a:pt x="4846320" y="885483"/>
                </a:cubicBezTo>
                <a:cubicBezTo>
                  <a:pt x="4898888" y="1189909"/>
                  <a:pt x="4824774" y="1219458"/>
                  <a:pt x="4846320" y="1352523"/>
                </a:cubicBezTo>
                <a:cubicBezTo>
                  <a:pt x="4867866" y="1485588"/>
                  <a:pt x="4815125" y="1654601"/>
                  <a:pt x="4846320" y="1895593"/>
                </a:cubicBezTo>
                <a:cubicBezTo>
                  <a:pt x="4877515" y="2136585"/>
                  <a:pt x="4795756" y="2188684"/>
                  <a:pt x="4846320" y="2324618"/>
                </a:cubicBezTo>
                <a:cubicBezTo>
                  <a:pt x="4896884" y="2460553"/>
                  <a:pt x="4802449" y="2675787"/>
                  <a:pt x="4846320" y="2943718"/>
                </a:cubicBezTo>
                <a:cubicBezTo>
                  <a:pt x="4890191" y="3211649"/>
                  <a:pt x="4844556" y="3323613"/>
                  <a:pt x="4846320" y="3486788"/>
                </a:cubicBezTo>
                <a:cubicBezTo>
                  <a:pt x="4848084" y="3649963"/>
                  <a:pt x="4787833" y="3786351"/>
                  <a:pt x="4846320" y="4067873"/>
                </a:cubicBezTo>
                <a:cubicBezTo>
                  <a:pt x="4851689" y="4226449"/>
                  <a:pt x="4718956" y="4367386"/>
                  <a:pt x="4579937" y="4334256"/>
                </a:cubicBezTo>
                <a:cubicBezTo>
                  <a:pt x="4447406" y="4375112"/>
                  <a:pt x="4214605" y="4280996"/>
                  <a:pt x="3997607" y="4334256"/>
                </a:cubicBezTo>
                <a:cubicBezTo>
                  <a:pt x="3780609" y="4387516"/>
                  <a:pt x="3681089" y="4309144"/>
                  <a:pt x="3415277" y="4334256"/>
                </a:cubicBezTo>
                <a:cubicBezTo>
                  <a:pt x="3149465" y="4359368"/>
                  <a:pt x="2937859" y="4264720"/>
                  <a:pt x="2789812" y="4334256"/>
                </a:cubicBezTo>
                <a:cubicBezTo>
                  <a:pt x="2641765" y="4403792"/>
                  <a:pt x="2380815" y="4321927"/>
                  <a:pt x="2207482" y="4334256"/>
                </a:cubicBezTo>
                <a:cubicBezTo>
                  <a:pt x="2034149" y="4346585"/>
                  <a:pt x="1768756" y="4268354"/>
                  <a:pt x="1582017" y="4334256"/>
                </a:cubicBezTo>
                <a:cubicBezTo>
                  <a:pt x="1395279" y="4400158"/>
                  <a:pt x="1164994" y="4303905"/>
                  <a:pt x="999687" y="4334256"/>
                </a:cubicBezTo>
                <a:cubicBezTo>
                  <a:pt x="834380" y="4364607"/>
                  <a:pt x="630875" y="4331245"/>
                  <a:pt x="266383" y="4334256"/>
                </a:cubicBezTo>
                <a:cubicBezTo>
                  <a:pt x="121432" y="4306789"/>
                  <a:pt x="-14235" y="4235666"/>
                  <a:pt x="0" y="4067873"/>
                </a:cubicBezTo>
                <a:cubicBezTo>
                  <a:pt x="-43139" y="3852123"/>
                  <a:pt x="26805" y="3674608"/>
                  <a:pt x="0" y="3448773"/>
                </a:cubicBezTo>
                <a:cubicBezTo>
                  <a:pt x="-26805" y="3222938"/>
                  <a:pt x="1650" y="3157164"/>
                  <a:pt x="0" y="3019748"/>
                </a:cubicBezTo>
                <a:cubicBezTo>
                  <a:pt x="-1650" y="2882333"/>
                  <a:pt x="3420" y="2706873"/>
                  <a:pt x="0" y="2552708"/>
                </a:cubicBezTo>
                <a:cubicBezTo>
                  <a:pt x="-3420" y="2398543"/>
                  <a:pt x="1278" y="2304449"/>
                  <a:pt x="0" y="2085668"/>
                </a:cubicBezTo>
                <a:cubicBezTo>
                  <a:pt x="-1278" y="1866887"/>
                  <a:pt x="46361" y="1701997"/>
                  <a:pt x="0" y="1542598"/>
                </a:cubicBezTo>
                <a:cubicBezTo>
                  <a:pt x="-46361" y="1383199"/>
                  <a:pt x="58951" y="1244492"/>
                  <a:pt x="0" y="999528"/>
                </a:cubicBezTo>
                <a:cubicBezTo>
                  <a:pt x="-58951" y="754564"/>
                  <a:pt x="30975" y="417085"/>
                  <a:pt x="0" y="266383"/>
                </a:cubicBezTo>
                <a:close/>
              </a:path>
              <a:path w="4846320" h="4334256" stroke="0" extrusionOk="0">
                <a:moveTo>
                  <a:pt x="0" y="266383"/>
                </a:moveTo>
                <a:cubicBezTo>
                  <a:pt x="-18712" y="107722"/>
                  <a:pt x="94696" y="9221"/>
                  <a:pt x="266383" y="0"/>
                </a:cubicBezTo>
                <a:cubicBezTo>
                  <a:pt x="533438" y="-41160"/>
                  <a:pt x="655741" y="59189"/>
                  <a:pt x="891848" y="0"/>
                </a:cubicBezTo>
                <a:cubicBezTo>
                  <a:pt x="1127955" y="-59189"/>
                  <a:pt x="1248114" y="20841"/>
                  <a:pt x="1387907" y="0"/>
                </a:cubicBezTo>
                <a:cubicBezTo>
                  <a:pt x="1527700" y="-20841"/>
                  <a:pt x="1705705" y="22906"/>
                  <a:pt x="1840830" y="0"/>
                </a:cubicBezTo>
                <a:cubicBezTo>
                  <a:pt x="1975955" y="-22906"/>
                  <a:pt x="2149988" y="69784"/>
                  <a:pt x="2423160" y="0"/>
                </a:cubicBezTo>
                <a:cubicBezTo>
                  <a:pt x="2696332" y="-69784"/>
                  <a:pt x="2813733" y="27084"/>
                  <a:pt x="2919219" y="0"/>
                </a:cubicBezTo>
                <a:cubicBezTo>
                  <a:pt x="3024705" y="-27084"/>
                  <a:pt x="3301649" y="1670"/>
                  <a:pt x="3544684" y="0"/>
                </a:cubicBezTo>
                <a:cubicBezTo>
                  <a:pt x="3787719" y="-1670"/>
                  <a:pt x="3818832" y="18202"/>
                  <a:pt x="3997607" y="0"/>
                </a:cubicBezTo>
                <a:cubicBezTo>
                  <a:pt x="4176382" y="-18202"/>
                  <a:pt x="4420585" y="10568"/>
                  <a:pt x="4579937" y="0"/>
                </a:cubicBezTo>
                <a:cubicBezTo>
                  <a:pt x="4732106" y="1214"/>
                  <a:pt x="4842848" y="118702"/>
                  <a:pt x="4846320" y="266383"/>
                </a:cubicBezTo>
                <a:cubicBezTo>
                  <a:pt x="4871242" y="503471"/>
                  <a:pt x="4826374" y="671674"/>
                  <a:pt x="4846320" y="809453"/>
                </a:cubicBezTo>
                <a:cubicBezTo>
                  <a:pt x="4866266" y="947232"/>
                  <a:pt x="4793089" y="1135599"/>
                  <a:pt x="4846320" y="1314508"/>
                </a:cubicBezTo>
                <a:cubicBezTo>
                  <a:pt x="4899551" y="1493418"/>
                  <a:pt x="4787356" y="1754151"/>
                  <a:pt x="4846320" y="1933608"/>
                </a:cubicBezTo>
                <a:cubicBezTo>
                  <a:pt x="4905284" y="2113065"/>
                  <a:pt x="4836967" y="2275586"/>
                  <a:pt x="4846320" y="2552708"/>
                </a:cubicBezTo>
                <a:cubicBezTo>
                  <a:pt x="4855673" y="2829830"/>
                  <a:pt x="4790307" y="2854965"/>
                  <a:pt x="4846320" y="3019748"/>
                </a:cubicBezTo>
                <a:cubicBezTo>
                  <a:pt x="4902333" y="3184531"/>
                  <a:pt x="4841617" y="3445163"/>
                  <a:pt x="4846320" y="3562818"/>
                </a:cubicBezTo>
                <a:cubicBezTo>
                  <a:pt x="4851023" y="3680473"/>
                  <a:pt x="4788720" y="3836798"/>
                  <a:pt x="4846320" y="4067873"/>
                </a:cubicBezTo>
                <a:cubicBezTo>
                  <a:pt x="4839771" y="4195291"/>
                  <a:pt x="4755636" y="4328450"/>
                  <a:pt x="4579937" y="4334256"/>
                </a:cubicBezTo>
                <a:cubicBezTo>
                  <a:pt x="4478679" y="4350100"/>
                  <a:pt x="4337098" y="4294593"/>
                  <a:pt x="4170149" y="4334256"/>
                </a:cubicBezTo>
                <a:cubicBezTo>
                  <a:pt x="4003200" y="4373919"/>
                  <a:pt x="3679689" y="4271435"/>
                  <a:pt x="3544684" y="4334256"/>
                </a:cubicBezTo>
                <a:cubicBezTo>
                  <a:pt x="3409679" y="4397077"/>
                  <a:pt x="3217610" y="4309904"/>
                  <a:pt x="3005490" y="4334256"/>
                </a:cubicBezTo>
                <a:cubicBezTo>
                  <a:pt x="2793370" y="4358608"/>
                  <a:pt x="2765940" y="4315927"/>
                  <a:pt x="2552567" y="4334256"/>
                </a:cubicBezTo>
                <a:cubicBezTo>
                  <a:pt x="2339194" y="4352585"/>
                  <a:pt x="2257028" y="4292664"/>
                  <a:pt x="2013372" y="4334256"/>
                </a:cubicBezTo>
                <a:cubicBezTo>
                  <a:pt x="1769717" y="4375848"/>
                  <a:pt x="1708365" y="4311533"/>
                  <a:pt x="1603585" y="4334256"/>
                </a:cubicBezTo>
                <a:cubicBezTo>
                  <a:pt x="1498805" y="4356979"/>
                  <a:pt x="1355211" y="4317723"/>
                  <a:pt x="1193797" y="4334256"/>
                </a:cubicBezTo>
                <a:cubicBezTo>
                  <a:pt x="1032383" y="4350789"/>
                  <a:pt x="501531" y="4248275"/>
                  <a:pt x="266383" y="4334256"/>
                </a:cubicBezTo>
                <a:cubicBezTo>
                  <a:pt x="152562" y="4345910"/>
                  <a:pt x="7203" y="4239254"/>
                  <a:pt x="0" y="4067873"/>
                </a:cubicBezTo>
                <a:cubicBezTo>
                  <a:pt x="-3080" y="3980407"/>
                  <a:pt x="42347" y="3751835"/>
                  <a:pt x="0" y="3638848"/>
                </a:cubicBezTo>
                <a:cubicBezTo>
                  <a:pt x="-42347" y="3525862"/>
                  <a:pt x="43135" y="3312570"/>
                  <a:pt x="0" y="3057763"/>
                </a:cubicBezTo>
                <a:cubicBezTo>
                  <a:pt x="-43135" y="2802956"/>
                  <a:pt x="17569" y="2826889"/>
                  <a:pt x="0" y="2628738"/>
                </a:cubicBezTo>
                <a:cubicBezTo>
                  <a:pt x="-17569" y="2430588"/>
                  <a:pt x="30056" y="2170949"/>
                  <a:pt x="0" y="2047653"/>
                </a:cubicBezTo>
                <a:cubicBezTo>
                  <a:pt x="-30056" y="1924358"/>
                  <a:pt x="41651" y="1704732"/>
                  <a:pt x="0" y="1580612"/>
                </a:cubicBezTo>
                <a:cubicBezTo>
                  <a:pt x="-41651" y="1456492"/>
                  <a:pt x="7895" y="1347436"/>
                  <a:pt x="0" y="1151587"/>
                </a:cubicBezTo>
                <a:cubicBezTo>
                  <a:pt x="-7895" y="955739"/>
                  <a:pt x="93950" y="674987"/>
                  <a:pt x="0" y="266383"/>
                </a:cubicBezTo>
                <a:close/>
              </a:path>
            </a:pathLst>
          </a:custGeom>
          <a:solidFill>
            <a:srgbClr val="FFD3EE">
              <a:alpha val="18824"/>
            </a:srgbClr>
          </a:solidFill>
          <a:ln w="31750">
            <a:solidFill>
              <a:schemeClr val="accent2">
                <a:lumMod val="9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1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√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82234D6-84A6-99C4-555C-45792D9C657E}"/>
              </a:ext>
            </a:extLst>
          </p:cNvPr>
          <p:cNvSpPr/>
          <p:nvPr/>
        </p:nvSpPr>
        <p:spPr>
          <a:xfrm>
            <a:off x="6172199" y="1690689"/>
            <a:ext cx="4846320" cy="4331242"/>
          </a:xfrm>
          <a:custGeom>
            <a:avLst/>
            <a:gdLst>
              <a:gd name="csX0" fmla="*/ 0 w 4846320"/>
              <a:gd name="csY0" fmla="*/ 266198 h 4331242"/>
              <a:gd name="csX1" fmla="*/ 266198 w 4846320"/>
              <a:gd name="csY1" fmla="*/ 0 h 4331242"/>
              <a:gd name="csX2" fmla="*/ 848578 w 4846320"/>
              <a:gd name="csY2" fmla="*/ 0 h 4331242"/>
              <a:gd name="csX3" fmla="*/ 1301540 w 4846320"/>
              <a:gd name="csY3" fmla="*/ 0 h 4331242"/>
              <a:gd name="csX4" fmla="*/ 1797641 w 4846320"/>
              <a:gd name="csY4" fmla="*/ 0 h 4331242"/>
              <a:gd name="csX5" fmla="*/ 2336882 w 4846320"/>
              <a:gd name="csY5" fmla="*/ 0 h 4331242"/>
              <a:gd name="csX6" fmla="*/ 2789844 w 4846320"/>
              <a:gd name="csY6" fmla="*/ 0 h 4331242"/>
              <a:gd name="csX7" fmla="*/ 3415363 w 4846320"/>
              <a:gd name="csY7" fmla="*/ 0 h 4331242"/>
              <a:gd name="csX8" fmla="*/ 3954603 w 4846320"/>
              <a:gd name="csY8" fmla="*/ 0 h 4331242"/>
              <a:gd name="csX9" fmla="*/ 4580122 w 4846320"/>
              <a:gd name="csY9" fmla="*/ 0 h 4331242"/>
              <a:gd name="csX10" fmla="*/ 4846320 w 4846320"/>
              <a:gd name="csY10" fmla="*/ 266198 h 4331242"/>
              <a:gd name="csX11" fmla="*/ 4846320 w 4846320"/>
              <a:gd name="csY11" fmla="*/ 884867 h 4331242"/>
              <a:gd name="csX12" fmla="*/ 4846320 w 4846320"/>
              <a:gd name="csY12" fmla="*/ 1351583 h 4331242"/>
              <a:gd name="csX13" fmla="*/ 4846320 w 4846320"/>
              <a:gd name="csY13" fmla="*/ 1894275 h 4331242"/>
              <a:gd name="csX14" fmla="*/ 4846320 w 4846320"/>
              <a:gd name="csY14" fmla="*/ 2323002 h 4331242"/>
              <a:gd name="csX15" fmla="*/ 4846320 w 4846320"/>
              <a:gd name="csY15" fmla="*/ 2941671 h 4331242"/>
              <a:gd name="csX16" fmla="*/ 4846320 w 4846320"/>
              <a:gd name="csY16" fmla="*/ 3484363 h 4331242"/>
              <a:gd name="csX17" fmla="*/ 4846320 w 4846320"/>
              <a:gd name="csY17" fmla="*/ 4065044 h 4331242"/>
              <a:gd name="csX18" fmla="*/ 4580122 w 4846320"/>
              <a:gd name="csY18" fmla="*/ 4331242 h 4331242"/>
              <a:gd name="csX19" fmla="*/ 3997742 w 4846320"/>
              <a:gd name="csY19" fmla="*/ 4331242 h 4331242"/>
              <a:gd name="csX20" fmla="*/ 3415363 w 4846320"/>
              <a:gd name="csY20" fmla="*/ 4331242 h 4331242"/>
              <a:gd name="csX21" fmla="*/ 2789844 w 4846320"/>
              <a:gd name="csY21" fmla="*/ 4331242 h 4331242"/>
              <a:gd name="csX22" fmla="*/ 2207464 w 4846320"/>
              <a:gd name="csY22" fmla="*/ 4331242 h 4331242"/>
              <a:gd name="csX23" fmla="*/ 1581945 w 4846320"/>
              <a:gd name="csY23" fmla="*/ 4331242 h 4331242"/>
              <a:gd name="csX24" fmla="*/ 999565 w 4846320"/>
              <a:gd name="csY24" fmla="*/ 4331242 h 4331242"/>
              <a:gd name="csX25" fmla="*/ 266198 w 4846320"/>
              <a:gd name="csY25" fmla="*/ 4331242 h 4331242"/>
              <a:gd name="csX26" fmla="*/ 0 w 4846320"/>
              <a:gd name="csY26" fmla="*/ 4065044 h 4331242"/>
              <a:gd name="csX27" fmla="*/ 0 w 4846320"/>
              <a:gd name="csY27" fmla="*/ 3446375 h 4331242"/>
              <a:gd name="csX28" fmla="*/ 0 w 4846320"/>
              <a:gd name="csY28" fmla="*/ 3017648 h 4331242"/>
              <a:gd name="csX29" fmla="*/ 0 w 4846320"/>
              <a:gd name="csY29" fmla="*/ 2550933 h 4331242"/>
              <a:gd name="csX30" fmla="*/ 0 w 4846320"/>
              <a:gd name="csY30" fmla="*/ 2084217 h 4331242"/>
              <a:gd name="csX31" fmla="*/ 0 w 4846320"/>
              <a:gd name="csY31" fmla="*/ 1541525 h 4331242"/>
              <a:gd name="csX32" fmla="*/ 0 w 4846320"/>
              <a:gd name="csY32" fmla="*/ 998833 h 4331242"/>
              <a:gd name="csX33" fmla="*/ 0 w 4846320"/>
              <a:gd name="csY33" fmla="*/ 266198 h 433124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4846320" h="4331242" fill="none" extrusionOk="0">
                <a:moveTo>
                  <a:pt x="0" y="266198"/>
                </a:moveTo>
                <a:cubicBezTo>
                  <a:pt x="-2940" y="130184"/>
                  <a:pt x="154341" y="10085"/>
                  <a:pt x="266198" y="0"/>
                </a:cubicBezTo>
                <a:cubicBezTo>
                  <a:pt x="471438" y="-38819"/>
                  <a:pt x="671905" y="50125"/>
                  <a:pt x="848578" y="0"/>
                </a:cubicBezTo>
                <a:cubicBezTo>
                  <a:pt x="1025251" y="-50125"/>
                  <a:pt x="1206350" y="12250"/>
                  <a:pt x="1301540" y="0"/>
                </a:cubicBezTo>
                <a:cubicBezTo>
                  <a:pt x="1396730" y="-12250"/>
                  <a:pt x="1597770" y="58779"/>
                  <a:pt x="1797641" y="0"/>
                </a:cubicBezTo>
                <a:cubicBezTo>
                  <a:pt x="1997512" y="-58779"/>
                  <a:pt x="2117940" y="13033"/>
                  <a:pt x="2336882" y="0"/>
                </a:cubicBezTo>
                <a:cubicBezTo>
                  <a:pt x="2555824" y="-13033"/>
                  <a:pt x="2673348" y="38081"/>
                  <a:pt x="2789844" y="0"/>
                </a:cubicBezTo>
                <a:cubicBezTo>
                  <a:pt x="2906340" y="-38081"/>
                  <a:pt x="3126898" y="24942"/>
                  <a:pt x="3415363" y="0"/>
                </a:cubicBezTo>
                <a:cubicBezTo>
                  <a:pt x="3703828" y="-24942"/>
                  <a:pt x="3688809" y="27287"/>
                  <a:pt x="3954603" y="0"/>
                </a:cubicBezTo>
                <a:cubicBezTo>
                  <a:pt x="4220397" y="-27287"/>
                  <a:pt x="4452058" y="49134"/>
                  <a:pt x="4580122" y="0"/>
                </a:cubicBezTo>
                <a:cubicBezTo>
                  <a:pt x="4719101" y="-9196"/>
                  <a:pt x="4867973" y="95752"/>
                  <a:pt x="4846320" y="266198"/>
                </a:cubicBezTo>
                <a:cubicBezTo>
                  <a:pt x="4865758" y="397228"/>
                  <a:pt x="4798330" y="660553"/>
                  <a:pt x="4846320" y="884867"/>
                </a:cubicBezTo>
                <a:cubicBezTo>
                  <a:pt x="4894310" y="1109181"/>
                  <a:pt x="4808598" y="1218306"/>
                  <a:pt x="4846320" y="1351583"/>
                </a:cubicBezTo>
                <a:cubicBezTo>
                  <a:pt x="4884042" y="1484860"/>
                  <a:pt x="4785890" y="1646099"/>
                  <a:pt x="4846320" y="1894275"/>
                </a:cubicBezTo>
                <a:cubicBezTo>
                  <a:pt x="4906750" y="2142451"/>
                  <a:pt x="4842091" y="2217461"/>
                  <a:pt x="4846320" y="2323002"/>
                </a:cubicBezTo>
                <a:cubicBezTo>
                  <a:pt x="4850549" y="2428543"/>
                  <a:pt x="4798938" y="2762931"/>
                  <a:pt x="4846320" y="2941671"/>
                </a:cubicBezTo>
                <a:cubicBezTo>
                  <a:pt x="4893702" y="3120411"/>
                  <a:pt x="4824535" y="3372301"/>
                  <a:pt x="4846320" y="3484363"/>
                </a:cubicBezTo>
                <a:cubicBezTo>
                  <a:pt x="4868105" y="3596425"/>
                  <a:pt x="4831801" y="3862016"/>
                  <a:pt x="4846320" y="4065044"/>
                </a:cubicBezTo>
                <a:cubicBezTo>
                  <a:pt x="4850064" y="4220050"/>
                  <a:pt x="4719810" y="4361217"/>
                  <a:pt x="4580122" y="4331242"/>
                </a:cubicBezTo>
                <a:cubicBezTo>
                  <a:pt x="4388396" y="4363580"/>
                  <a:pt x="4263865" y="4296353"/>
                  <a:pt x="3997742" y="4331242"/>
                </a:cubicBezTo>
                <a:cubicBezTo>
                  <a:pt x="3731619" y="4366131"/>
                  <a:pt x="3655631" y="4330189"/>
                  <a:pt x="3415363" y="4331242"/>
                </a:cubicBezTo>
                <a:cubicBezTo>
                  <a:pt x="3175095" y="4332295"/>
                  <a:pt x="3060698" y="4286965"/>
                  <a:pt x="2789844" y="4331242"/>
                </a:cubicBezTo>
                <a:cubicBezTo>
                  <a:pt x="2518990" y="4375519"/>
                  <a:pt x="2485902" y="4280127"/>
                  <a:pt x="2207464" y="4331242"/>
                </a:cubicBezTo>
                <a:cubicBezTo>
                  <a:pt x="1929026" y="4382357"/>
                  <a:pt x="1858333" y="4309756"/>
                  <a:pt x="1581945" y="4331242"/>
                </a:cubicBezTo>
                <a:cubicBezTo>
                  <a:pt x="1305557" y="4352728"/>
                  <a:pt x="1156672" y="4331162"/>
                  <a:pt x="999565" y="4331242"/>
                </a:cubicBezTo>
                <a:cubicBezTo>
                  <a:pt x="842458" y="4331322"/>
                  <a:pt x="423245" y="4272123"/>
                  <a:pt x="266198" y="4331242"/>
                </a:cubicBezTo>
                <a:cubicBezTo>
                  <a:pt x="121397" y="4303171"/>
                  <a:pt x="-3184" y="4216685"/>
                  <a:pt x="0" y="4065044"/>
                </a:cubicBezTo>
                <a:cubicBezTo>
                  <a:pt x="-70438" y="3775274"/>
                  <a:pt x="9908" y="3682440"/>
                  <a:pt x="0" y="3446375"/>
                </a:cubicBezTo>
                <a:cubicBezTo>
                  <a:pt x="-9908" y="3210310"/>
                  <a:pt x="11107" y="3162149"/>
                  <a:pt x="0" y="3017648"/>
                </a:cubicBezTo>
                <a:cubicBezTo>
                  <a:pt x="-11107" y="2873147"/>
                  <a:pt x="8856" y="2692452"/>
                  <a:pt x="0" y="2550933"/>
                </a:cubicBezTo>
                <a:cubicBezTo>
                  <a:pt x="-8856" y="2409415"/>
                  <a:pt x="24844" y="2232261"/>
                  <a:pt x="0" y="2084217"/>
                </a:cubicBezTo>
                <a:cubicBezTo>
                  <a:pt x="-24844" y="1936173"/>
                  <a:pt x="19583" y="1751051"/>
                  <a:pt x="0" y="1541525"/>
                </a:cubicBezTo>
                <a:cubicBezTo>
                  <a:pt x="-19583" y="1331999"/>
                  <a:pt x="4124" y="1192047"/>
                  <a:pt x="0" y="998833"/>
                </a:cubicBezTo>
                <a:cubicBezTo>
                  <a:pt x="-4124" y="805619"/>
                  <a:pt x="12572" y="540284"/>
                  <a:pt x="0" y="266198"/>
                </a:cubicBezTo>
                <a:close/>
              </a:path>
              <a:path w="4846320" h="4331242" stroke="0" extrusionOk="0">
                <a:moveTo>
                  <a:pt x="0" y="266198"/>
                </a:moveTo>
                <a:cubicBezTo>
                  <a:pt x="-23142" y="104906"/>
                  <a:pt x="94786" y="9156"/>
                  <a:pt x="266198" y="0"/>
                </a:cubicBezTo>
                <a:cubicBezTo>
                  <a:pt x="497992" y="-17263"/>
                  <a:pt x="592350" y="26578"/>
                  <a:pt x="891717" y="0"/>
                </a:cubicBezTo>
                <a:cubicBezTo>
                  <a:pt x="1191084" y="-26578"/>
                  <a:pt x="1258236" y="55994"/>
                  <a:pt x="1387818" y="0"/>
                </a:cubicBezTo>
                <a:cubicBezTo>
                  <a:pt x="1517400" y="-55994"/>
                  <a:pt x="1704723" y="4108"/>
                  <a:pt x="1840780" y="0"/>
                </a:cubicBezTo>
                <a:cubicBezTo>
                  <a:pt x="1976837" y="-4108"/>
                  <a:pt x="2271843" y="45517"/>
                  <a:pt x="2423160" y="0"/>
                </a:cubicBezTo>
                <a:cubicBezTo>
                  <a:pt x="2574477" y="-45517"/>
                  <a:pt x="2714731" y="45574"/>
                  <a:pt x="2919261" y="0"/>
                </a:cubicBezTo>
                <a:cubicBezTo>
                  <a:pt x="3123791" y="-45574"/>
                  <a:pt x="3386683" y="46899"/>
                  <a:pt x="3544780" y="0"/>
                </a:cubicBezTo>
                <a:cubicBezTo>
                  <a:pt x="3702877" y="-46899"/>
                  <a:pt x="3815742" y="39823"/>
                  <a:pt x="3997742" y="0"/>
                </a:cubicBezTo>
                <a:cubicBezTo>
                  <a:pt x="4179742" y="-39823"/>
                  <a:pt x="4350065" y="52707"/>
                  <a:pt x="4580122" y="0"/>
                </a:cubicBezTo>
                <a:cubicBezTo>
                  <a:pt x="4746857" y="4741"/>
                  <a:pt x="4818803" y="114730"/>
                  <a:pt x="4846320" y="266198"/>
                </a:cubicBezTo>
                <a:cubicBezTo>
                  <a:pt x="4876989" y="446269"/>
                  <a:pt x="4807630" y="575125"/>
                  <a:pt x="4846320" y="808890"/>
                </a:cubicBezTo>
                <a:cubicBezTo>
                  <a:pt x="4885010" y="1042655"/>
                  <a:pt x="4835836" y="1084390"/>
                  <a:pt x="4846320" y="1313594"/>
                </a:cubicBezTo>
                <a:cubicBezTo>
                  <a:pt x="4856804" y="1542798"/>
                  <a:pt x="4830031" y="1737427"/>
                  <a:pt x="4846320" y="1932263"/>
                </a:cubicBezTo>
                <a:cubicBezTo>
                  <a:pt x="4862609" y="2127099"/>
                  <a:pt x="4805483" y="2320385"/>
                  <a:pt x="4846320" y="2550933"/>
                </a:cubicBezTo>
                <a:cubicBezTo>
                  <a:pt x="4887157" y="2781481"/>
                  <a:pt x="4792149" y="2879498"/>
                  <a:pt x="4846320" y="3017648"/>
                </a:cubicBezTo>
                <a:cubicBezTo>
                  <a:pt x="4900491" y="3155798"/>
                  <a:pt x="4800539" y="3416652"/>
                  <a:pt x="4846320" y="3560340"/>
                </a:cubicBezTo>
                <a:cubicBezTo>
                  <a:pt x="4892101" y="3704028"/>
                  <a:pt x="4809925" y="3895580"/>
                  <a:pt x="4846320" y="4065044"/>
                </a:cubicBezTo>
                <a:cubicBezTo>
                  <a:pt x="4844726" y="4207267"/>
                  <a:pt x="4733681" y="4329913"/>
                  <a:pt x="4580122" y="4331242"/>
                </a:cubicBezTo>
                <a:cubicBezTo>
                  <a:pt x="4422192" y="4368212"/>
                  <a:pt x="4287156" y="4306520"/>
                  <a:pt x="4170299" y="4331242"/>
                </a:cubicBezTo>
                <a:cubicBezTo>
                  <a:pt x="4053442" y="4355964"/>
                  <a:pt x="3747419" y="4277390"/>
                  <a:pt x="3544780" y="4331242"/>
                </a:cubicBezTo>
                <a:cubicBezTo>
                  <a:pt x="3342141" y="4385094"/>
                  <a:pt x="3237776" y="4277548"/>
                  <a:pt x="3005540" y="4331242"/>
                </a:cubicBezTo>
                <a:cubicBezTo>
                  <a:pt x="2773304" y="4384936"/>
                  <a:pt x="2725068" y="4319393"/>
                  <a:pt x="2552578" y="4331242"/>
                </a:cubicBezTo>
                <a:cubicBezTo>
                  <a:pt x="2380088" y="4343091"/>
                  <a:pt x="2161979" y="4315894"/>
                  <a:pt x="2013337" y="4331242"/>
                </a:cubicBezTo>
                <a:cubicBezTo>
                  <a:pt x="1864695" y="4346590"/>
                  <a:pt x="1693039" y="4321549"/>
                  <a:pt x="1603514" y="4331242"/>
                </a:cubicBezTo>
                <a:cubicBezTo>
                  <a:pt x="1513989" y="4340935"/>
                  <a:pt x="1379178" y="4297945"/>
                  <a:pt x="1193692" y="4331242"/>
                </a:cubicBezTo>
                <a:cubicBezTo>
                  <a:pt x="1008206" y="4364539"/>
                  <a:pt x="591794" y="4277155"/>
                  <a:pt x="266198" y="4331242"/>
                </a:cubicBezTo>
                <a:cubicBezTo>
                  <a:pt x="142792" y="4339506"/>
                  <a:pt x="11587" y="4251090"/>
                  <a:pt x="0" y="4065044"/>
                </a:cubicBezTo>
                <a:cubicBezTo>
                  <a:pt x="-21502" y="3883506"/>
                  <a:pt x="11349" y="3783512"/>
                  <a:pt x="0" y="3636317"/>
                </a:cubicBezTo>
                <a:cubicBezTo>
                  <a:pt x="-11349" y="3489122"/>
                  <a:pt x="510" y="3252348"/>
                  <a:pt x="0" y="3055636"/>
                </a:cubicBezTo>
                <a:cubicBezTo>
                  <a:pt x="-510" y="2858924"/>
                  <a:pt x="22706" y="2796406"/>
                  <a:pt x="0" y="2626909"/>
                </a:cubicBezTo>
                <a:cubicBezTo>
                  <a:pt x="-22706" y="2457412"/>
                  <a:pt x="58525" y="2183338"/>
                  <a:pt x="0" y="2046229"/>
                </a:cubicBezTo>
                <a:cubicBezTo>
                  <a:pt x="-58525" y="1909120"/>
                  <a:pt x="16792" y="1696940"/>
                  <a:pt x="0" y="1579513"/>
                </a:cubicBezTo>
                <a:cubicBezTo>
                  <a:pt x="-16792" y="1462086"/>
                  <a:pt x="18619" y="1264815"/>
                  <a:pt x="0" y="1150786"/>
                </a:cubicBezTo>
                <a:cubicBezTo>
                  <a:pt x="-18619" y="1036757"/>
                  <a:pt x="33975" y="552017"/>
                  <a:pt x="0" y="266198"/>
                </a:cubicBezTo>
                <a:close/>
              </a:path>
            </a:pathLst>
          </a:custGeom>
          <a:solidFill>
            <a:srgbClr val="FFD3EE">
              <a:alpha val="18824"/>
            </a:srgbClr>
          </a:solidFill>
          <a:ln w="31750">
            <a:solidFill>
              <a:schemeClr val="accent3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1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√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AD447-5270-A9BF-DC22-23B33B89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Effective Database Searches: </a:t>
            </a:r>
            <a:r>
              <a:rPr lang="en-US" sz="3000" i="1">
                <a:solidFill>
                  <a:srgbClr val="867DFF"/>
                </a:solidFill>
              </a:rPr>
              <a:t>Why not just… Google?</a:t>
            </a:r>
            <a:endParaRPr lang="en-US" sz="2000" i="1">
              <a:solidFill>
                <a:srgbClr val="867D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AA25C-E00C-F25D-AE3F-58BF71441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162" y="2505075"/>
            <a:ext cx="5176839" cy="3684588"/>
          </a:xfrm>
        </p:spPr>
        <p:txBody>
          <a:bodyPr>
            <a:normAutofit fontScale="92500" lnSpcReduction="20000"/>
          </a:bodyPr>
          <a:lstStyle/>
          <a:p>
            <a:pPr marL="317281" indent="0">
              <a:spcBef>
                <a:spcPts val="1220"/>
              </a:spcBef>
              <a:buNone/>
            </a:pPr>
            <a:r>
              <a:rPr lang="en-US" b="1">
                <a:solidFill>
                  <a:srgbClr val="867DFF"/>
                </a:solidFill>
                <a:latin typeface="Segoe UI"/>
                <a:cs typeface="Segoe UI"/>
              </a:rPr>
              <a:t>AND</a:t>
            </a: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lang="en-US" b="1" spc="46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latin typeface="Courier New"/>
                <a:cs typeface="Courier New"/>
              </a:rPr>
              <a:t>climate</a:t>
            </a:r>
            <a:r>
              <a:rPr lang="en-US" spc="17">
                <a:latin typeface="Courier New"/>
                <a:cs typeface="Courier New"/>
              </a:rPr>
              <a:t> </a:t>
            </a:r>
            <a:r>
              <a:rPr lang="en-US">
                <a:latin typeface="Courier New"/>
                <a:cs typeface="Courier New"/>
              </a:rPr>
              <a:t>change</a:t>
            </a:r>
            <a:r>
              <a:rPr lang="en-US" spc="17">
                <a:latin typeface="Courier New"/>
                <a:cs typeface="Courier New"/>
              </a:rPr>
              <a:t> </a:t>
            </a:r>
            <a:r>
              <a:rPr lang="en-US">
                <a:latin typeface="Courier New"/>
                <a:cs typeface="Courier New"/>
              </a:rPr>
              <a:t>AND</a:t>
            </a:r>
            <a:r>
              <a:rPr lang="en-US" spc="12">
                <a:latin typeface="Courier New"/>
                <a:cs typeface="Courier New"/>
              </a:rPr>
              <a:t> </a:t>
            </a:r>
            <a:r>
              <a:rPr lang="en-US">
                <a:latin typeface="Courier New"/>
                <a:cs typeface="Courier New"/>
              </a:rPr>
              <a:t>agriculture</a:t>
            </a:r>
            <a:r>
              <a:rPr lang="en-US" spc="114">
                <a:latin typeface="Courier New"/>
                <a:cs typeface="Courier New"/>
              </a:rPr>
              <a:t> </a:t>
            </a:r>
            <a:r>
              <a:rPr lang="en-US">
                <a:latin typeface="Segoe UI"/>
                <a:cs typeface="Segoe UI"/>
              </a:rPr>
              <a:t>(both</a:t>
            </a:r>
            <a:r>
              <a:rPr lang="en-US" spc="5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terms</a:t>
            </a:r>
            <a:r>
              <a:rPr lang="en-US" spc="5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must</a:t>
            </a:r>
            <a:r>
              <a:rPr lang="en-US" spc="5">
                <a:latin typeface="Segoe UI"/>
                <a:cs typeface="Segoe UI"/>
              </a:rPr>
              <a:t> </a:t>
            </a:r>
            <a:r>
              <a:rPr lang="en-US" spc="-12">
                <a:latin typeface="Segoe UI"/>
                <a:cs typeface="Segoe UI"/>
              </a:rPr>
              <a:t>appear)</a:t>
            </a:r>
            <a:endParaRPr lang="en-US">
              <a:latin typeface="Segoe UI"/>
              <a:cs typeface="Segoe UI"/>
            </a:endParaRPr>
          </a:p>
          <a:p>
            <a:pPr marL="317281" indent="0">
              <a:spcBef>
                <a:spcPts val="907"/>
              </a:spcBef>
              <a:buNone/>
            </a:pPr>
            <a:r>
              <a:rPr lang="en-US" b="1">
                <a:solidFill>
                  <a:srgbClr val="867DFF"/>
                </a:solidFill>
                <a:latin typeface="Segoe UI"/>
                <a:cs typeface="Segoe UI"/>
              </a:rPr>
              <a:t>OR</a:t>
            </a: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lang="en-US" b="1" spc="46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latin typeface="Courier New"/>
                <a:cs typeface="Courier New"/>
              </a:rPr>
              <a:t>teenagers</a:t>
            </a:r>
            <a:r>
              <a:rPr lang="en-US" spc="17">
                <a:latin typeface="Courier New"/>
                <a:cs typeface="Courier New"/>
              </a:rPr>
              <a:t> </a:t>
            </a:r>
            <a:r>
              <a:rPr lang="en-US">
                <a:latin typeface="Courier New"/>
                <a:cs typeface="Courier New"/>
              </a:rPr>
              <a:t>OR</a:t>
            </a:r>
            <a:r>
              <a:rPr lang="en-US" spc="12">
                <a:latin typeface="Courier New"/>
                <a:cs typeface="Courier New"/>
              </a:rPr>
              <a:t> </a:t>
            </a:r>
            <a:r>
              <a:rPr lang="en-US">
                <a:latin typeface="Courier New"/>
                <a:cs typeface="Courier New"/>
              </a:rPr>
              <a:t>adolescents</a:t>
            </a:r>
            <a:r>
              <a:rPr lang="en-US" spc="114">
                <a:latin typeface="Courier New"/>
                <a:cs typeface="Courier New"/>
              </a:rPr>
              <a:t> </a:t>
            </a:r>
            <a:r>
              <a:rPr lang="en-US">
                <a:latin typeface="Segoe UI"/>
                <a:cs typeface="Segoe UI"/>
              </a:rPr>
              <a:t>(either term</a:t>
            </a:r>
            <a:r>
              <a:rPr lang="en-US" spc="5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can</a:t>
            </a:r>
            <a:r>
              <a:rPr lang="en-US" spc="5">
                <a:latin typeface="Segoe UI"/>
                <a:cs typeface="Segoe UI"/>
              </a:rPr>
              <a:t> </a:t>
            </a:r>
            <a:r>
              <a:rPr lang="en-US" spc="-12">
                <a:latin typeface="Segoe UI"/>
                <a:cs typeface="Segoe UI"/>
              </a:rPr>
              <a:t>appear)</a:t>
            </a:r>
            <a:endParaRPr lang="en-US">
              <a:latin typeface="Segoe UI"/>
              <a:cs typeface="Segoe UI"/>
            </a:endParaRPr>
          </a:p>
          <a:p>
            <a:pPr marL="317281" indent="0">
              <a:spcBef>
                <a:spcPts val="907"/>
              </a:spcBef>
              <a:buNone/>
            </a:pPr>
            <a:r>
              <a:rPr lang="en-US" b="1">
                <a:solidFill>
                  <a:srgbClr val="867DFF"/>
                </a:solidFill>
                <a:latin typeface="Segoe UI"/>
                <a:cs typeface="Segoe UI"/>
              </a:rPr>
              <a:t>NOT</a:t>
            </a: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lang="en-US" b="1" spc="45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latin typeface="Courier New"/>
                <a:cs typeface="Courier New"/>
              </a:rPr>
              <a:t>apple</a:t>
            </a:r>
            <a:r>
              <a:rPr lang="en-US" spc="5">
                <a:latin typeface="Courier New"/>
                <a:cs typeface="Courier New"/>
              </a:rPr>
              <a:t> </a:t>
            </a:r>
            <a:r>
              <a:rPr lang="en-US">
                <a:latin typeface="Courier New"/>
                <a:cs typeface="Courier New"/>
              </a:rPr>
              <a:t>NOT fruit</a:t>
            </a:r>
            <a:r>
              <a:rPr lang="en-US" spc="103">
                <a:latin typeface="Courier New"/>
                <a:cs typeface="Courier New"/>
              </a:rPr>
              <a:t> </a:t>
            </a:r>
            <a:r>
              <a:rPr lang="en-US">
                <a:latin typeface="Segoe UI"/>
                <a:cs typeface="Segoe UI"/>
              </a:rPr>
              <a:t>(exclude the second</a:t>
            </a:r>
            <a:r>
              <a:rPr lang="en-US" spc="-5">
                <a:latin typeface="Segoe UI"/>
                <a:cs typeface="Segoe UI"/>
              </a:rPr>
              <a:t> </a:t>
            </a:r>
            <a:r>
              <a:rPr lang="en-US" spc="-23">
                <a:latin typeface="Segoe UI"/>
                <a:cs typeface="Segoe UI"/>
              </a:rPr>
              <a:t>term)</a:t>
            </a:r>
            <a:endParaRPr lang="en-US">
              <a:latin typeface="Segoe UI"/>
              <a:cs typeface="Segoe UI"/>
            </a:endParaRPr>
          </a:p>
          <a:p>
            <a:pPr marL="317281" indent="0">
              <a:spcBef>
                <a:spcPts val="907"/>
              </a:spcBef>
              <a:buNone/>
            </a:pPr>
            <a:r>
              <a:rPr lang="en-US" b="1">
                <a:solidFill>
                  <a:srgbClr val="867DFF"/>
                </a:solidFill>
                <a:latin typeface="Segoe UI"/>
                <a:cs typeface="Segoe UI"/>
              </a:rPr>
              <a:t>Quotes</a:t>
            </a: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lang="en-US" b="1" spc="46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latin typeface="Courier New"/>
                <a:cs typeface="Courier New"/>
              </a:rPr>
              <a:t>"machine</a:t>
            </a:r>
            <a:r>
              <a:rPr lang="en-US" spc="12">
                <a:latin typeface="Courier New"/>
                <a:cs typeface="Courier New"/>
              </a:rPr>
              <a:t> </a:t>
            </a:r>
            <a:r>
              <a:rPr lang="en-US">
                <a:latin typeface="Courier New"/>
                <a:cs typeface="Courier New"/>
              </a:rPr>
              <a:t>learning"</a:t>
            </a:r>
            <a:r>
              <a:rPr lang="en-US" spc="114">
                <a:latin typeface="Courier New"/>
                <a:cs typeface="Courier New"/>
              </a:rPr>
              <a:t> </a:t>
            </a:r>
            <a:r>
              <a:rPr lang="en-US">
                <a:latin typeface="Segoe UI"/>
                <a:cs typeface="Segoe UI"/>
              </a:rPr>
              <a:t>(exact </a:t>
            </a:r>
            <a:r>
              <a:rPr lang="en-US" spc="-12">
                <a:latin typeface="Segoe UI"/>
                <a:cs typeface="Segoe UI"/>
              </a:rPr>
              <a:t>phrase)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ECF7E-FFDE-8A78-20DB-96EB68401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r>
              <a:rPr lang="en-US" sz="2600"/>
              <a:t>Advanced Search Features</a:t>
            </a:r>
            <a:endParaRPr lang="en-US" sz="2600" i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72FD49-E590-80BD-2672-43D03479E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505075"/>
            <a:ext cx="4966758" cy="3684588"/>
          </a:xfrm>
        </p:spPr>
        <p:txBody>
          <a:bodyPr>
            <a:normAutofit fontScale="92500" lnSpcReduction="20000"/>
          </a:bodyPr>
          <a:lstStyle/>
          <a:p>
            <a:pPr marL="401086">
              <a:spcBef>
                <a:spcPts val="1220"/>
              </a:spcBef>
            </a:pPr>
            <a:r>
              <a:rPr lang="en-US" b="1" dirty="0">
                <a:solidFill>
                  <a:srgbClr val="00AB46"/>
                </a:solidFill>
                <a:latin typeface="Segoe UI"/>
                <a:cs typeface="Segoe UI"/>
              </a:rPr>
              <a:t>Field</a:t>
            </a:r>
            <a:r>
              <a:rPr lang="en-US" b="1" spc="23" dirty="0">
                <a:solidFill>
                  <a:srgbClr val="00AB46"/>
                </a:solidFill>
                <a:latin typeface="Segoe UI"/>
                <a:cs typeface="Segoe UI"/>
              </a:rPr>
              <a:t> </a:t>
            </a:r>
            <a:r>
              <a:rPr lang="en-US" b="1" dirty="0">
                <a:solidFill>
                  <a:srgbClr val="00AB46"/>
                </a:solidFill>
                <a:latin typeface="Segoe UI"/>
                <a:cs typeface="Segoe UI"/>
              </a:rPr>
              <a:t>searching</a:t>
            </a:r>
            <a:r>
              <a:rPr lang="en-US" b="1" dirty="0">
                <a:latin typeface="Segoe UI"/>
                <a:cs typeface="Segoe UI"/>
              </a:rPr>
              <a:t>:</a:t>
            </a:r>
            <a:r>
              <a:rPr lang="en-US" b="1" spc="23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Search</a:t>
            </a:r>
            <a:r>
              <a:rPr lang="en-US" spc="23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specific</a:t>
            </a:r>
            <a:r>
              <a:rPr lang="en-US" spc="23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parts</a:t>
            </a:r>
            <a:r>
              <a:rPr lang="en-US" spc="23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(title,</a:t>
            </a:r>
            <a:r>
              <a:rPr lang="en-US" spc="23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author,</a:t>
            </a:r>
            <a:r>
              <a:rPr lang="en-US" spc="23" dirty="0">
                <a:latin typeface="Segoe UI"/>
                <a:cs typeface="Segoe UI"/>
              </a:rPr>
              <a:t> </a:t>
            </a:r>
            <a:r>
              <a:rPr lang="en-US" spc="-12" dirty="0">
                <a:latin typeface="Segoe UI"/>
                <a:cs typeface="Segoe UI"/>
              </a:rPr>
              <a:t>subject)</a:t>
            </a:r>
            <a:endParaRPr lang="en-US" dirty="0">
              <a:latin typeface="Segoe UI"/>
              <a:cs typeface="Segoe UI"/>
            </a:endParaRPr>
          </a:p>
          <a:p>
            <a:pPr marL="401086">
              <a:spcBef>
                <a:spcPts val="752"/>
              </a:spcBef>
            </a:pPr>
            <a:r>
              <a:rPr lang="en-US" b="1" dirty="0">
                <a:solidFill>
                  <a:srgbClr val="00AB46"/>
                </a:solidFill>
                <a:latin typeface="Segoe UI"/>
                <a:cs typeface="Segoe UI"/>
              </a:rPr>
              <a:t>Date</a:t>
            </a:r>
            <a:r>
              <a:rPr lang="en-US" b="1" spc="12" dirty="0">
                <a:solidFill>
                  <a:srgbClr val="00AB46"/>
                </a:solidFill>
                <a:latin typeface="Segoe UI"/>
                <a:cs typeface="Segoe UI"/>
              </a:rPr>
              <a:t> </a:t>
            </a:r>
            <a:r>
              <a:rPr lang="en-US" b="1" dirty="0">
                <a:solidFill>
                  <a:srgbClr val="00AB46"/>
                </a:solidFill>
                <a:latin typeface="Segoe UI"/>
                <a:cs typeface="Segoe UI"/>
              </a:rPr>
              <a:t>filters</a:t>
            </a:r>
            <a:r>
              <a:rPr lang="en-US" b="1" dirty="0">
                <a:latin typeface="Segoe UI"/>
                <a:cs typeface="Segoe UI"/>
              </a:rPr>
              <a:t>:</a:t>
            </a:r>
            <a:r>
              <a:rPr lang="en-US" b="1" spc="12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Limit</a:t>
            </a:r>
            <a:r>
              <a:rPr lang="en-US" spc="12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to</a:t>
            </a:r>
            <a:r>
              <a:rPr lang="en-US" spc="17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recent</a:t>
            </a:r>
            <a:r>
              <a:rPr lang="en-US" spc="12" dirty="0">
                <a:latin typeface="Segoe UI"/>
                <a:cs typeface="Segoe UI"/>
              </a:rPr>
              <a:t> </a:t>
            </a:r>
            <a:r>
              <a:rPr lang="en-US" spc="-12" dirty="0">
                <a:latin typeface="Segoe UI"/>
                <a:cs typeface="Segoe UI"/>
              </a:rPr>
              <a:t>publications</a:t>
            </a:r>
            <a:endParaRPr lang="en-US" dirty="0">
              <a:latin typeface="Segoe UI"/>
              <a:cs typeface="Segoe UI"/>
            </a:endParaRPr>
          </a:p>
          <a:p>
            <a:pPr marL="401086">
              <a:spcBef>
                <a:spcPts val="832"/>
              </a:spcBef>
            </a:pPr>
            <a:r>
              <a:rPr lang="en-US" b="1" dirty="0">
                <a:solidFill>
                  <a:srgbClr val="00AB46"/>
                </a:solidFill>
                <a:latin typeface="Segoe UI"/>
                <a:cs typeface="Segoe UI"/>
              </a:rPr>
              <a:t>Source</a:t>
            </a:r>
            <a:r>
              <a:rPr lang="en-US" b="1" spc="23" dirty="0">
                <a:solidFill>
                  <a:srgbClr val="00AB46"/>
                </a:solidFill>
                <a:latin typeface="Segoe UI"/>
                <a:cs typeface="Segoe UI"/>
              </a:rPr>
              <a:t> </a:t>
            </a:r>
            <a:r>
              <a:rPr lang="en-US" b="1" dirty="0">
                <a:solidFill>
                  <a:srgbClr val="00AB46"/>
                </a:solidFill>
                <a:latin typeface="Segoe UI"/>
                <a:cs typeface="Segoe UI"/>
              </a:rPr>
              <a:t>type</a:t>
            </a:r>
            <a:r>
              <a:rPr lang="en-US" b="1" spc="23" dirty="0">
                <a:solidFill>
                  <a:srgbClr val="00AB46"/>
                </a:solidFill>
                <a:latin typeface="Segoe UI"/>
                <a:cs typeface="Segoe UI"/>
              </a:rPr>
              <a:t> </a:t>
            </a:r>
            <a:r>
              <a:rPr lang="en-US" b="1" dirty="0">
                <a:solidFill>
                  <a:srgbClr val="00AB46"/>
                </a:solidFill>
                <a:latin typeface="Segoe UI"/>
                <a:cs typeface="Segoe UI"/>
              </a:rPr>
              <a:t>filters</a:t>
            </a:r>
            <a:r>
              <a:rPr lang="en-US" b="1" dirty="0">
                <a:latin typeface="Segoe UI"/>
                <a:cs typeface="Segoe UI"/>
              </a:rPr>
              <a:t>:</a:t>
            </a:r>
            <a:r>
              <a:rPr lang="en-US" b="1" spc="28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Academic</a:t>
            </a:r>
            <a:r>
              <a:rPr lang="en-US" spc="23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journals,</a:t>
            </a:r>
            <a:r>
              <a:rPr lang="en-US" spc="23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books,</a:t>
            </a:r>
            <a:r>
              <a:rPr lang="en-US" spc="28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conference</a:t>
            </a:r>
            <a:r>
              <a:rPr lang="en-US" spc="23" dirty="0">
                <a:latin typeface="Segoe UI"/>
                <a:cs typeface="Segoe UI"/>
              </a:rPr>
              <a:t> </a:t>
            </a:r>
            <a:r>
              <a:rPr lang="en-US" spc="-12" dirty="0">
                <a:latin typeface="Segoe UI"/>
                <a:cs typeface="Segoe UI"/>
              </a:rPr>
              <a:t>papers</a:t>
            </a:r>
            <a:endParaRPr lang="en-US" dirty="0">
              <a:latin typeface="Segoe UI"/>
              <a:cs typeface="Segoe UI"/>
            </a:endParaRPr>
          </a:p>
          <a:p>
            <a:pPr marL="401086">
              <a:spcBef>
                <a:spcPts val="758"/>
              </a:spcBef>
            </a:pPr>
            <a:r>
              <a:rPr lang="en-US" b="1" dirty="0">
                <a:solidFill>
                  <a:srgbClr val="00AB46"/>
                </a:solidFill>
                <a:latin typeface="Segoe UI"/>
                <a:cs typeface="Segoe UI"/>
              </a:rPr>
              <a:t>Subject</a:t>
            </a:r>
            <a:r>
              <a:rPr lang="en-US" b="1" spc="12" dirty="0">
                <a:solidFill>
                  <a:srgbClr val="00AB46"/>
                </a:solidFill>
                <a:latin typeface="Segoe UI"/>
                <a:cs typeface="Segoe UI"/>
              </a:rPr>
              <a:t> </a:t>
            </a:r>
            <a:r>
              <a:rPr lang="en-US" b="1" dirty="0">
                <a:solidFill>
                  <a:srgbClr val="00AB46"/>
                </a:solidFill>
                <a:latin typeface="Segoe UI"/>
                <a:cs typeface="Segoe UI"/>
              </a:rPr>
              <a:t>filters</a:t>
            </a:r>
            <a:r>
              <a:rPr lang="en-US" b="1" dirty="0">
                <a:latin typeface="Segoe UI"/>
                <a:cs typeface="Segoe UI"/>
              </a:rPr>
              <a:t>:</a:t>
            </a:r>
            <a:r>
              <a:rPr lang="en-US" b="1" spc="17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Narrow</a:t>
            </a:r>
            <a:r>
              <a:rPr lang="en-US" spc="17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by</a:t>
            </a:r>
            <a:r>
              <a:rPr lang="en-US" spc="17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discipline</a:t>
            </a:r>
            <a:r>
              <a:rPr lang="en-US" spc="17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or</a:t>
            </a:r>
            <a:r>
              <a:rPr lang="en-US" spc="17" dirty="0">
                <a:latin typeface="Segoe UI"/>
                <a:cs typeface="Segoe UI"/>
              </a:rPr>
              <a:t> </a:t>
            </a:r>
            <a:r>
              <a:rPr lang="en-US" dirty="0">
                <a:latin typeface="Segoe UI"/>
                <a:cs typeface="Segoe UI"/>
              </a:rPr>
              <a:t>topic</a:t>
            </a:r>
            <a:r>
              <a:rPr lang="en-US" spc="17" dirty="0">
                <a:latin typeface="Segoe UI"/>
                <a:cs typeface="Segoe UI"/>
              </a:rPr>
              <a:t> </a:t>
            </a:r>
            <a:r>
              <a:rPr lang="en-US" spc="-23" dirty="0">
                <a:latin typeface="Segoe UI"/>
                <a:cs typeface="Segoe UI"/>
              </a:rPr>
              <a:t>area</a:t>
            </a:r>
            <a:endParaRPr lang="en-US" dirty="0">
              <a:latin typeface="Segoe UI"/>
              <a:cs typeface="Segoe UI"/>
            </a:endParaRPr>
          </a:p>
          <a:p>
            <a:endParaRPr lang="en-US" sz="2600" i="1" spc="-12" dirty="0">
              <a:solidFill>
                <a:srgbClr val="17AA8F"/>
              </a:solidFill>
              <a:latin typeface="Segoe UI"/>
              <a:cs typeface="Segoe U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B29642-6348-23A3-2940-01E59C239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600">
                <a:solidFill>
                  <a:srgbClr val="33485D"/>
                </a:solidFill>
              </a:rPr>
              <a:t>Using Boolean Operators</a:t>
            </a:r>
          </a:p>
        </p:txBody>
      </p:sp>
    </p:spTree>
    <p:extLst>
      <p:ext uri="{BB962C8B-B14F-4D97-AF65-F5344CB8AC3E}">
        <p14:creationId xmlns:p14="http://schemas.microsoft.com/office/powerpoint/2010/main" val="409009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26DA3-A303-BFC1-6AC2-348B270BB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F8D6C39-A03C-132E-F86D-48E5BDA1C98F}"/>
              </a:ext>
            </a:extLst>
          </p:cNvPr>
          <p:cNvSpPr/>
          <p:nvPr/>
        </p:nvSpPr>
        <p:spPr>
          <a:xfrm>
            <a:off x="952501" y="1573644"/>
            <a:ext cx="10298541" cy="3588905"/>
          </a:xfrm>
          <a:prstGeom prst="roundRect">
            <a:avLst>
              <a:gd name="adj" fmla="val 4826"/>
            </a:avLst>
          </a:prstGeom>
          <a:solidFill>
            <a:srgbClr val="FEFA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endParaRPr lang="en-US" sz="20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D36791-9AEA-CC58-A559-4A21091C8C5F}"/>
              </a:ext>
            </a:extLst>
          </p:cNvPr>
          <p:cNvGrpSpPr/>
          <p:nvPr/>
        </p:nvGrpSpPr>
        <p:grpSpPr>
          <a:xfrm>
            <a:off x="956830" y="2069936"/>
            <a:ext cx="10278342" cy="2707358"/>
            <a:chOff x="985843" y="2083717"/>
            <a:chExt cx="10278342" cy="270735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6A65899-FF51-FD4A-84E4-66F4560975C2}"/>
                </a:ext>
              </a:extLst>
            </p:cNvPr>
            <p:cNvSpPr/>
            <p:nvPr/>
          </p:nvSpPr>
          <p:spPr>
            <a:xfrm>
              <a:off x="6277853" y="2083717"/>
              <a:ext cx="4986332" cy="2707358"/>
            </a:xfrm>
            <a:prstGeom prst="roundRect">
              <a:avLst>
                <a:gd name="adj" fmla="val 4826"/>
              </a:avLst>
            </a:prstGeom>
            <a:solidFill>
              <a:srgbClr val="DCF9DB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8640"/>
              <a:endParaRPr lang="en-US"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object 11">
              <a:extLst>
                <a:ext uri="{FF2B5EF4-FFF2-40B4-BE49-F238E27FC236}">
                  <a16:creationId xmlns:a16="http://schemas.microsoft.com/office/drawing/2014/main" id="{BD175083-8CF4-22A1-16F1-5CBF4B22931D}"/>
                </a:ext>
              </a:extLst>
            </p:cNvPr>
            <p:cNvSpPr txBox="1"/>
            <p:nvPr/>
          </p:nvSpPr>
          <p:spPr>
            <a:xfrm>
              <a:off x="6491282" y="2571825"/>
              <a:ext cx="4714875" cy="2183650"/>
            </a:xfrm>
            <a:prstGeom prst="rect">
              <a:avLst/>
            </a:prstGeom>
          </p:spPr>
          <p:txBody>
            <a:bodyPr vert="horz" wrap="square" lIns="0" tIns="13755" rIns="0" bIns="0" rtlCol="0" anchor="t">
              <a:spAutoFit/>
            </a:bodyPr>
            <a:lstStyle/>
            <a:p>
              <a:pPr marL="356870" marR="5715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Segoe UI"/>
                  <a:cs typeface="Segoe UI"/>
                </a:rPr>
                <a:t>Peer-reviewed journals</a:t>
              </a:r>
              <a:endParaRPr lang="en-US" dirty="0"/>
            </a:p>
            <a:p>
              <a:pPr marL="356870" marR="5715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Segoe UI"/>
                  <a:cs typeface="Segoe UI"/>
                </a:rPr>
                <a:t>University press publications</a:t>
              </a:r>
            </a:p>
            <a:p>
              <a:pPr marL="356870" marR="5715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Segoe UI"/>
                  <a:cs typeface="Segoe UI"/>
                </a:rPr>
                <a:t>Government research reports</a:t>
              </a:r>
            </a:p>
            <a:p>
              <a:pPr marL="356870" marR="5715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Segoe UI"/>
                  <a:cs typeface="Segoe UI"/>
                </a:rPr>
                <a:t>Established research institutions</a:t>
              </a:r>
              <a:endParaRPr lang="en-US"/>
            </a:p>
            <a:p>
              <a:pPr marL="356870" marR="5715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Segoe UI"/>
                  <a:cs typeface="Segoe UI"/>
                </a:rPr>
                <a:t>Recent publications in your field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58D3D2-3A5F-6679-A0AE-9E353C6D9D65}"/>
                </a:ext>
              </a:extLst>
            </p:cNvPr>
            <p:cNvSpPr txBox="1"/>
            <p:nvPr/>
          </p:nvSpPr>
          <p:spPr>
            <a:xfrm>
              <a:off x="6397775" y="2265434"/>
              <a:ext cx="4808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Bef>
                  <a:spcPts val="2250"/>
                </a:spcBef>
                <a:spcAft>
                  <a:spcPts val="1500"/>
                </a:spcAft>
              </a:pPr>
              <a:r>
                <a:rPr lang="en-US" sz="2000" b="1" i="0">
                  <a:solidFill>
                    <a:srgbClr val="34495E"/>
                  </a:solidFill>
                  <a:effectLst/>
                  <a:latin typeface="Segoe UI" panose="020B0502040204020203" pitchFamily="34" charset="0"/>
                </a:rPr>
                <a:t>✅ Strong Academic Sources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6249827-727D-4010-7BAA-AD5B35E49CB5}"/>
                </a:ext>
              </a:extLst>
            </p:cNvPr>
            <p:cNvGrpSpPr/>
            <p:nvPr/>
          </p:nvGrpSpPr>
          <p:grpSpPr>
            <a:xfrm>
              <a:off x="985843" y="2083718"/>
              <a:ext cx="4986332" cy="2707357"/>
              <a:chOff x="985843" y="2083718"/>
              <a:chExt cx="4986332" cy="2707357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082B212C-6101-37BB-5B80-5E0F308DD491}"/>
                  </a:ext>
                </a:extLst>
              </p:cNvPr>
              <p:cNvSpPr/>
              <p:nvPr/>
            </p:nvSpPr>
            <p:spPr>
              <a:xfrm>
                <a:off x="985843" y="2083718"/>
                <a:ext cx="4986332" cy="2707357"/>
              </a:xfrm>
              <a:prstGeom prst="roundRect">
                <a:avLst>
                  <a:gd name="adj" fmla="val 4826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endParaRPr lang="en-US" sz="2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object 11">
                <a:extLst>
                  <a:ext uri="{FF2B5EF4-FFF2-40B4-BE49-F238E27FC236}">
                    <a16:creationId xmlns:a16="http://schemas.microsoft.com/office/drawing/2014/main" id="{91BB0EF1-7F73-AEC7-0289-A2F01CB6F980}"/>
                  </a:ext>
                </a:extLst>
              </p:cNvPr>
              <p:cNvSpPr txBox="1"/>
              <p:nvPr/>
            </p:nvSpPr>
            <p:spPr>
              <a:xfrm>
                <a:off x="1257300" y="2571825"/>
                <a:ext cx="4714875" cy="2183650"/>
              </a:xfrm>
              <a:prstGeom prst="rect">
                <a:avLst/>
              </a:prstGeom>
            </p:spPr>
            <p:txBody>
              <a:bodyPr vert="horz" wrap="square" lIns="0" tIns="13755" rIns="0" bIns="0" rtlCol="0">
                <a:spAutoFit/>
              </a:bodyPr>
              <a:lstStyle/>
              <a:p>
                <a:pPr marL="357380" marR="5791" indent="-342900">
                  <a:lnSpc>
                    <a:spcPct val="158100"/>
                  </a:lnSpc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333333"/>
                    </a:solidFill>
                    <a:latin typeface="Segoe UI"/>
                    <a:cs typeface="Segoe UI"/>
                  </a:rPr>
                  <a:t>Predatory journals</a:t>
                </a:r>
              </a:p>
              <a:p>
                <a:pPr marL="357380" marR="5791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333333"/>
                    </a:solidFill>
                    <a:latin typeface="Segoe UI"/>
                    <a:cs typeface="Segoe UI"/>
                  </a:rPr>
                  <a:t>Self-published works</a:t>
                </a:r>
              </a:p>
              <a:p>
                <a:pPr marL="357380" marR="5791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333333"/>
                    </a:solidFill>
                    <a:latin typeface="Segoe UI"/>
                    <a:cs typeface="Segoe UI"/>
                  </a:rPr>
                  <a:t>Outdated research (field-dependent) Sources with clear conflicts of interest</a:t>
                </a:r>
              </a:p>
              <a:p>
                <a:pPr marL="357380" marR="5791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333333"/>
                    </a:solidFill>
                    <a:latin typeface="Segoe UI"/>
                    <a:cs typeface="Segoe UI"/>
                  </a:rPr>
                  <a:t>Non-peer-reviewed preprints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6FF783-060A-583A-4B9A-06B936128EC9}"/>
                  </a:ext>
                </a:extLst>
              </p:cNvPr>
              <p:cNvSpPr txBox="1"/>
              <p:nvPr/>
            </p:nvSpPr>
            <p:spPr>
              <a:xfrm>
                <a:off x="1163793" y="2250259"/>
                <a:ext cx="48083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>
                    <a:latin typeface="Segoe UI" panose="020B0502040204020203" pitchFamily="34" charset="0"/>
                    <a:cs typeface="Segoe UI" panose="020B0502040204020203" pitchFamily="34" charset="0"/>
                  </a:rPr>
                  <a:t>❌ Weaker Academic Sources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61BAC7-5F17-9DCC-A7BB-5F21891CB971}"/>
              </a:ext>
            </a:extLst>
          </p:cNvPr>
          <p:cNvSpPr txBox="1"/>
          <p:nvPr/>
        </p:nvSpPr>
        <p:spPr>
          <a:xfrm>
            <a:off x="1058582" y="1570273"/>
            <a:ext cx="78390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80">
              <a:spcBef>
                <a:spcPts val="330"/>
              </a:spcBef>
            </a:pPr>
            <a:r>
              <a:rPr lang="en-US" sz="2200" i="1">
                <a:solidFill>
                  <a:srgbClr val="34485E"/>
                </a:solidFill>
                <a:latin typeface="Segoe UI"/>
                <a:cs typeface="Segoe UI"/>
              </a:rPr>
              <a:t>Not all sources are equal!</a:t>
            </a:r>
            <a:endParaRPr lang="en-US" sz="2200" i="1">
              <a:latin typeface="Segoe UI"/>
              <a:cs typeface="Segoe U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51569E-E1CD-EC07-9F75-FCBF73C13A08}"/>
              </a:ext>
            </a:extLst>
          </p:cNvPr>
          <p:cNvGrpSpPr/>
          <p:nvPr/>
        </p:nvGrpSpPr>
        <p:grpSpPr>
          <a:xfrm>
            <a:off x="838199" y="4741694"/>
            <a:ext cx="10464626" cy="1588332"/>
            <a:chOff x="952500" y="3232036"/>
            <a:chExt cx="10464626" cy="1588332"/>
          </a:xfrm>
        </p:grpSpPr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4D11E167-4A3F-06E8-A19A-22B2A5EC0AE8}"/>
                </a:ext>
              </a:extLst>
            </p:cNvPr>
            <p:cNvSpPr/>
            <p:nvPr/>
          </p:nvSpPr>
          <p:spPr>
            <a:xfrm>
              <a:off x="1071131" y="3499182"/>
              <a:ext cx="10282669" cy="1321186"/>
            </a:xfrm>
            <a:custGeom>
              <a:avLst/>
              <a:gdLst/>
              <a:ahLst/>
              <a:cxnLst/>
              <a:rect l="l" t="t" r="r" b="b"/>
              <a:pathLst>
                <a:path w="9702800" h="1585595">
                  <a:moveTo>
                    <a:pt x="9623006" y="1585241"/>
                  </a:moveTo>
                  <a:lnTo>
                    <a:pt x="59404" y="1585241"/>
                  </a:lnTo>
                  <a:lnTo>
                    <a:pt x="55270" y="1584699"/>
                  </a:lnTo>
                  <a:lnTo>
                    <a:pt x="21573" y="1564351"/>
                  </a:lnTo>
                  <a:lnTo>
                    <a:pt x="3242" y="1527767"/>
                  </a:lnTo>
                  <a:lnTo>
                    <a:pt x="0" y="1506040"/>
                  </a:lnTo>
                  <a:lnTo>
                    <a:pt x="0" y="1500473"/>
                  </a:lnTo>
                  <a:lnTo>
                    <a:pt x="0" y="79205"/>
                  </a:lnTo>
                  <a:lnTo>
                    <a:pt x="13034" y="33043"/>
                  </a:lnTo>
                  <a:lnTo>
                    <a:pt x="43105" y="4317"/>
                  </a:lnTo>
                  <a:lnTo>
                    <a:pt x="59404" y="0"/>
                  </a:lnTo>
                  <a:lnTo>
                    <a:pt x="9623006" y="0"/>
                  </a:lnTo>
                  <a:lnTo>
                    <a:pt x="9659908" y="11192"/>
                  </a:lnTo>
                  <a:lnTo>
                    <a:pt x="9691018" y="42298"/>
                  </a:lnTo>
                  <a:lnTo>
                    <a:pt x="9702211" y="79205"/>
                  </a:lnTo>
                  <a:lnTo>
                    <a:pt x="9702211" y="1506040"/>
                  </a:lnTo>
                  <a:lnTo>
                    <a:pt x="9691018" y="1542938"/>
                  </a:lnTo>
                  <a:lnTo>
                    <a:pt x="9659908" y="1574044"/>
                  </a:lnTo>
                  <a:lnTo>
                    <a:pt x="9628519" y="1584699"/>
                  </a:lnTo>
                  <a:lnTo>
                    <a:pt x="9623006" y="1585241"/>
                  </a:lnTo>
                  <a:close/>
                </a:path>
              </a:pathLst>
            </a:custGeom>
            <a:solidFill>
              <a:srgbClr val="E1EDFF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FAC30D-B01B-D247-E223-F09DD6E071D9}"/>
                </a:ext>
              </a:extLst>
            </p:cNvPr>
            <p:cNvSpPr txBox="1"/>
            <p:nvPr/>
          </p:nvSpPr>
          <p:spPr>
            <a:xfrm>
              <a:off x="952500" y="3582583"/>
              <a:ext cx="995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59276"/>
              <a:r>
                <a:rPr lang="en-US" b="1">
                  <a:solidFill>
                    <a:srgbClr val="33495D"/>
                  </a:solidFill>
                  <a:latin typeface="Segoe UI"/>
                  <a:cs typeface="Segoe UI"/>
                </a:rPr>
                <a:t>Quick Quality Checklist:</a:t>
              </a:r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5ED16D-E541-6E78-F191-1913218DA186}"/>
                </a:ext>
              </a:extLst>
            </p:cNvPr>
            <p:cNvSpPr txBox="1"/>
            <p:nvPr/>
          </p:nvSpPr>
          <p:spPr>
            <a:xfrm>
              <a:off x="5656972" y="4053915"/>
              <a:ext cx="5592053" cy="68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49049" indent="-234570">
                <a:spcBef>
                  <a:spcPts val="752"/>
                </a:spcBef>
                <a:buClr>
                  <a:srgbClr val="26AE60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600">
                  <a:solidFill>
                    <a:srgbClr val="333333"/>
                  </a:solidFill>
                  <a:cs typeface="Segoe UI"/>
                </a:rPr>
                <a:t>Are</a:t>
              </a:r>
              <a:r>
                <a:rPr lang="en-US" sz="1600" spc="12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there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proper</a:t>
              </a:r>
              <a:r>
                <a:rPr lang="en-US" sz="1600" spc="12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citations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and</a:t>
              </a:r>
              <a:r>
                <a:rPr lang="en-US" sz="1600" spc="12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 spc="-12">
                  <a:solidFill>
                    <a:srgbClr val="333333"/>
                  </a:solidFill>
                  <a:cs typeface="Segoe UI"/>
                </a:rPr>
                <a:t>references?</a:t>
              </a:r>
              <a:endParaRPr lang="en-US" sz="1600">
                <a:cs typeface="Segoe UI"/>
              </a:endParaRPr>
            </a:p>
            <a:p>
              <a:pPr marL="249049" indent="-234570">
                <a:spcBef>
                  <a:spcPts val="758"/>
                </a:spcBef>
                <a:buClr>
                  <a:srgbClr val="26AE60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600">
                  <a:solidFill>
                    <a:srgbClr val="333333"/>
                  </a:solidFill>
                  <a:cs typeface="Segoe UI"/>
                </a:rPr>
                <a:t>Has</a:t>
              </a:r>
              <a:r>
                <a:rPr lang="en-US" sz="1600" spc="5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the</a:t>
              </a:r>
              <a:r>
                <a:rPr lang="en-US" sz="1600" spc="12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work</a:t>
              </a:r>
              <a:r>
                <a:rPr lang="en-US" sz="1600" spc="12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been</a:t>
              </a:r>
              <a:r>
                <a:rPr lang="en-US" sz="1600" spc="5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cited</a:t>
              </a:r>
              <a:r>
                <a:rPr lang="en-US" sz="1600" spc="12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by</a:t>
              </a:r>
              <a:r>
                <a:rPr lang="en-US" sz="1600" spc="12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other</a:t>
              </a:r>
              <a:r>
                <a:rPr lang="en-US" sz="1600" spc="12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 spc="-12">
                  <a:solidFill>
                    <a:srgbClr val="333333"/>
                  </a:solidFill>
                  <a:cs typeface="Segoe UI"/>
                </a:rPr>
                <a:t>researchers?</a:t>
              </a:r>
              <a:endParaRPr lang="en-US" sz="1600">
                <a:cs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222CFEC-8C48-2395-18C2-D28D0BDDF578}"/>
                </a:ext>
              </a:extLst>
            </p:cNvPr>
            <p:cNvSpPr txBox="1"/>
            <p:nvPr/>
          </p:nvSpPr>
          <p:spPr>
            <a:xfrm>
              <a:off x="1172883" y="4053915"/>
              <a:ext cx="4484089" cy="68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49049" indent="-234570">
                <a:spcBef>
                  <a:spcPts val="1220"/>
                </a:spcBef>
                <a:buClr>
                  <a:srgbClr val="26AE60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600">
                  <a:solidFill>
                    <a:srgbClr val="333333"/>
                  </a:solidFill>
                  <a:cs typeface="Segoe UI"/>
                </a:rPr>
                <a:t>Is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the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journal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indexed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in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major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 spc="-12">
                  <a:solidFill>
                    <a:srgbClr val="333333"/>
                  </a:solidFill>
                  <a:cs typeface="Segoe UI"/>
                </a:rPr>
                <a:t>databases?</a:t>
              </a:r>
              <a:endParaRPr lang="en-US" sz="1600">
                <a:cs typeface="Segoe UI"/>
              </a:endParaRPr>
            </a:p>
            <a:p>
              <a:pPr marL="249049" indent="-234570">
                <a:spcBef>
                  <a:spcPts val="832"/>
                </a:spcBef>
                <a:buClr>
                  <a:srgbClr val="26AE60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600">
                  <a:solidFill>
                    <a:srgbClr val="333333"/>
                  </a:solidFill>
                  <a:cs typeface="Segoe UI"/>
                </a:rPr>
                <a:t>Do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the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authors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have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relevant</a:t>
              </a:r>
              <a:r>
                <a:rPr lang="en-US" sz="1600" spc="17">
                  <a:solidFill>
                    <a:srgbClr val="333333"/>
                  </a:solidFill>
                  <a:cs typeface="Segoe UI"/>
                </a:rPr>
                <a:t> </a:t>
              </a:r>
              <a:r>
                <a:rPr lang="en-US" sz="1600" spc="-12">
                  <a:solidFill>
                    <a:srgbClr val="333333"/>
                  </a:solidFill>
                  <a:cs typeface="Segoe UI"/>
                </a:rPr>
                <a:t>credentials?</a:t>
              </a:r>
              <a:endParaRPr lang="en-US" sz="1600">
                <a:cs typeface="Segoe UI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08F409C-9152-91AF-614E-5D7DF57B394D}"/>
                </a:ext>
              </a:extLst>
            </p:cNvPr>
            <p:cNvSpPr/>
            <p:nvPr/>
          </p:nvSpPr>
          <p:spPr>
            <a:xfrm>
              <a:off x="10615064" y="3232036"/>
              <a:ext cx="802062" cy="826923"/>
            </a:xfrm>
            <a:prstGeom prst="ellipse">
              <a:avLst/>
            </a:prstGeom>
            <a:solidFill>
              <a:srgbClr val="D5DDFF"/>
            </a:solidFill>
            <a:ln>
              <a:solidFill>
                <a:srgbClr val="C5C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Magnifying glass with solid fill">
              <a:extLst>
                <a:ext uri="{FF2B5EF4-FFF2-40B4-BE49-F238E27FC236}">
                  <a16:creationId xmlns:a16="http://schemas.microsoft.com/office/drawing/2014/main" id="{BCB39F73-F601-A080-0525-BCCE5503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666847" y="3306921"/>
              <a:ext cx="637131" cy="637131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6DDE4F2-65A9-BFCD-6ED9-9BFA27B8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Evaluating Academic Sources</a:t>
            </a:r>
          </a:p>
        </p:txBody>
      </p:sp>
    </p:spTree>
    <p:extLst>
      <p:ext uri="{BB962C8B-B14F-4D97-AF65-F5344CB8AC3E}">
        <p14:creationId xmlns:p14="http://schemas.microsoft.com/office/powerpoint/2010/main" val="85418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83B0-90F1-FD5F-F519-B8D7A5A47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60">
            <a:extLst>
              <a:ext uri="{FF2B5EF4-FFF2-40B4-BE49-F238E27FC236}">
                <a16:creationId xmlns:a16="http://schemas.microsoft.com/office/drawing/2014/main" id="{109FC413-A1DB-D180-18BD-19FDEA0C717B}"/>
              </a:ext>
            </a:extLst>
          </p:cNvPr>
          <p:cNvSpPr/>
          <p:nvPr/>
        </p:nvSpPr>
        <p:spPr>
          <a:xfrm>
            <a:off x="995945" y="1570274"/>
            <a:ext cx="10298541" cy="3774532"/>
          </a:xfrm>
          <a:prstGeom prst="roundRect">
            <a:avLst>
              <a:gd name="adj" fmla="val 4826"/>
            </a:avLst>
          </a:prstGeom>
          <a:solidFill>
            <a:srgbClr val="FEFA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endParaRPr lang="en-US" sz="20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94D842-E3BF-74D2-F9D5-F97D65B616B7}"/>
              </a:ext>
            </a:extLst>
          </p:cNvPr>
          <p:cNvSpPr txBox="1"/>
          <p:nvPr/>
        </p:nvSpPr>
        <p:spPr>
          <a:xfrm>
            <a:off x="1058582" y="1570273"/>
            <a:ext cx="78390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80">
              <a:spcBef>
                <a:spcPts val="330"/>
              </a:spcBef>
            </a:pPr>
            <a:r>
              <a:rPr lang="en-US" sz="2200" i="1">
                <a:solidFill>
                  <a:srgbClr val="34485E"/>
                </a:solidFill>
                <a:latin typeface="Segoe UI"/>
                <a:cs typeface="Segoe UI"/>
              </a:rPr>
              <a:t>Moving beyond “Wikipedia is unreliable”</a:t>
            </a:r>
            <a:endParaRPr lang="en-US" sz="2200" i="1">
              <a:latin typeface="Segoe UI"/>
              <a:cs typeface="Segoe UI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B42414C-B1E9-8084-3D70-99AE18846BB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14480"/>
            <a:r>
              <a:rPr lang="en-US"/>
              <a:t>Wikipedia:</a:t>
            </a:r>
            <a:r>
              <a:rPr lang="en-US" spc="-80"/>
              <a:t> </a:t>
            </a:r>
            <a:r>
              <a:rPr lang="en-US" sz="3400">
                <a:solidFill>
                  <a:srgbClr val="867DFF"/>
                </a:solidFill>
              </a:rPr>
              <a:t>A</a:t>
            </a:r>
            <a:r>
              <a:rPr lang="en-US" sz="3400" spc="-80">
                <a:solidFill>
                  <a:srgbClr val="867DFF"/>
                </a:solidFill>
              </a:rPr>
              <a:t> </a:t>
            </a:r>
            <a:r>
              <a:rPr lang="en-US" sz="3400">
                <a:solidFill>
                  <a:srgbClr val="867DFF"/>
                </a:solidFill>
              </a:rPr>
              <a:t>Powerful</a:t>
            </a:r>
            <a:r>
              <a:rPr lang="en-US" sz="3400" spc="-74">
                <a:solidFill>
                  <a:srgbClr val="867DFF"/>
                </a:solidFill>
              </a:rPr>
              <a:t> </a:t>
            </a:r>
            <a:r>
              <a:rPr lang="en-US" sz="3400">
                <a:solidFill>
                  <a:srgbClr val="867DFF"/>
                </a:solidFill>
              </a:rPr>
              <a:t>Research</a:t>
            </a:r>
            <a:r>
              <a:rPr lang="en-US" sz="3400" spc="-80">
                <a:solidFill>
                  <a:srgbClr val="867DFF"/>
                </a:solidFill>
              </a:rPr>
              <a:t> </a:t>
            </a:r>
            <a:r>
              <a:rPr lang="en-US" sz="3400" u="sng">
                <a:solidFill>
                  <a:srgbClr val="867DFF"/>
                </a:solidFill>
              </a:rPr>
              <a:t>Starting</a:t>
            </a:r>
            <a:r>
              <a:rPr lang="en-US" sz="3400" u="sng" spc="-80">
                <a:solidFill>
                  <a:srgbClr val="867DFF"/>
                </a:solidFill>
              </a:rPr>
              <a:t> </a:t>
            </a:r>
            <a:r>
              <a:rPr lang="en-US" sz="3400" u="sng" spc="-12">
                <a:solidFill>
                  <a:srgbClr val="867DFF"/>
                </a:solidFill>
              </a:rPr>
              <a:t>Point</a:t>
            </a:r>
            <a:endParaRPr lang="en-US" sz="3400" u="sng" kern="1200" spc="-12">
              <a:solidFill>
                <a:srgbClr val="867DFF"/>
              </a:solidFill>
              <a:latin typeface="Baguet Script" panose="00000500000000000000" pitchFamily="2" charset="0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145C1B-5C32-C235-6990-495F490A08AB}"/>
              </a:ext>
            </a:extLst>
          </p:cNvPr>
          <p:cNvGrpSpPr/>
          <p:nvPr/>
        </p:nvGrpSpPr>
        <p:grpSpPr>
          <a:xfrm>
            <a:off x="940958" y="2001160"/>
            <a:ext cx="10412842" cy="1907390"/>
            <a:chOff x="897514" y="1748356"/>
            <a:chExt cx="10396972" cy="190739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D5C44B-8D1E-5E37-FC63-05B89D435359}"/>
                </a:ext>
              </a:extLst>
            </p:cNvPr>
            <p:cNvGrpSpPr/>
            <p:nvPr/>
          </p:nvGrpSpPr>
          <p:grpSpPr>
            <a:xfrm>
              <a:off x="897514" y="1748356"/>
              <a:ext cx="10396972" cy="1907390"/>
              <a:chOff x="838200" y="1690689"/>
              <a:chExt cx="10396972" cy="1907390"/>
            </a:xfrm>
          </p:grpSpPr>
          <p:sp>
            <p:nvSpPr>
              <p:cNvPr id="5" name="Rectangle: Rounded Corners 38">
                <a:extLst>
                  <a:ext uri="{FF2B5EF4-FFF2-40B4-BE49-F238E27FC236}">
                    <a16:creationId xmlns:a16="http://schemas.microsoft.com/office/drawing/2014/main" id="{7E987E24-9F7C-B80F-48E9-4404F043BB97}"/>
                  </a:ext>
                </a:extLst>
              </p:cNvPr>
              <p:cNvSpPr/>
              <p:nvPr/>
            </p:nvSpPr>
            <p:spPr>
              <a:xfrm>
                <a:off x="838200" y="1690689"/>
                <a:ext cx="10396972" cy="1907390"/>
              </a:xfrm>
              <a:prstGeom prst="roundRect">
                <a:avLst>
                  <a:gd name="adj" fmla="val 4826"/>
                </a:avLst>
              </a:prstGeom>
              <a:solidFill>
                <a:srgbClr val="D7F4F2"/>
              </a:solidFill>
              <a:ln>
                <a:solidFill>
                  <a:schemeClr val="accent6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endParaRPr lang="en-US" sz="2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A202E8-858C-AC9D-FEC1-B8419624E43D}"/>
                  </a:ext>
                </a:extLst>
              </p:cNvPr>
              <p:cNvSpPr txBox="1"/>
              <p:nvPr/>
            </p:nvSpPr>
            <p:spPr>
              <a:xfrm>
                <a:off x="1087384" y="1774583"/>
                <a:ext cx="1002592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ts val="2250"/>
                  </a:spcBef>
                  <a:spcAft>
                    <a:spcPts val="1500"/>
                  </a:spcAft>
                </a:pPr>
                <a:r>
                  <a:rPr lang="en-US" sz="2500" b="1" i="0">
                    <a:solidFill>
                      <a:srgbClr val="34495E"/>
                    </a:solidFill>
                    <a:effectLst/>
                    <a:latin typeface="Segoe UI" panose="020B0502040204020203" pitchFamily="34" charset="0"/>
                  </a:rPr>
                  <a:t>👓</a:t>
                </a:r>
                <a:r>
                  <a:rPr lang="en-US" sz="2000" b="1" i="0">
                    <a:solidFill>
                      <a:srgbClr val="34495E"/>
                    </a:solidFill>
                    <a:effectLst/>
                    <a:latin typeface="Segoe UI" panose="020B0502040204020203" pitchFamily="34" charset="0"/>
                  </a:rPr>
                  <a:t> How Professional Fact-Checkers Use Wikipedia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45BA6B-79FB-7DEE-42B7-70B6A108FE75}"/>
                </a:ext>
              </a:extLst>
            </p:cNvPr>
            <p:cNvSpPr txBox="1"/>
            <p:nvPr/>
          </p:nvSpPr>
          <p:spPr>
            <a:xfrm>
              <a:off x="5580574" y="2366972"/>
              <a:ext cx="5592053" cy="99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0229" indent="-285750">
                <a:spcAft>
                  <a:spcPts val="5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tabLst>
                  <a:tab pos="249049" algn="l"/>
                </a:tabLst>
              </a:pPr>
              <a:r>
                <a:rPr lang="en-US" sz="1600" b="1">
                  <a:solidFill>
                    <a:srgbClr val="333333"/>
                  </a:solidFill>
                  <a:cs typeface="Segoe UI"/>
                </a:rPr>
                <a:t>Verifying credentials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: Check author and organization backgrounds</a:t>
              </a:r>
            </a:p>
            <a:p>
              <a:pPr marL="300229" indent="-285750">
                <a:spcBef>
                  <a:spcPts val="752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tabLst>
                  <a:tab pos="249049" algn="l"/>
                </a:tabLst>
              </a:pPr>
              <a:r>
                <a:rPr lang="en-US" sz="1600" b="1">
                  <a:solidFill>
                    <a:srgbClr val="333333"/>
                  </a:solidFill>
                  <a:cs typeface="Segoe UI"/>
                </a:rPr>
                <a:t>Finding experts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: Identify key researchers in a field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2D4AD7-7602-04AB-C7BF-DE71248A6625}"/>
                </a:ext>
              </a:extLst>
            </p:cNvPr>
            <p:cNvSpPr txBox="1"/>
            <p:nvPr/>
          </p:nvSpPr>
          <p:spPr>
            <a:xfrm>
              <a:off x="1096485" y="2366972"/>
              <a:ext cx="4484089" cy="114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0229" indent="-285750">
                <a:spcAft>
                  <a:spcPts val="5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tabLst>
                  <a:tab pos="249049" algn="l"/>
                </a:tabLst>
              </a:pPr>
              <a:r>
                <a:rPr lang="en-US" sz="1600" b="1">
                  <a:solidFill>
                    <a:srgbClr val="333333"/>
                  </a:solidFill>
                  <a:cs typeface="Segoe UI"/>
                </a:rPr>
                <a:t>Background research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: Quickly understand topics and controversies</a:t>
              </a:r>
            </a:p>
            <a:p>
              <a:pPr marL="300229" indent="-285750">
                <a:spcAft>
                  <a:spcPts val="12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tabLst>
                  <a:tab pos="249049" algn="l"/>
                </a:tabLst>
              </a:pPr>
              <a:r>
                <a:rPr lang="en-US" sz="1600" b="1">
                  <a:solidFill>
                    <a:srgbClr val="333333"/>
                  </a:solidFill>
                  <a:cs typeface="Segoe UI"/>
                </a:rPr>
                <a:t>Source mining</a:t>
              </a:r>
              <a:r>
                <a:rPr lang="en-US" sz="1600">
                  <a:solidFill>
                    <a:srgbClr val="333333"/>
                  </a:solidFill>
                  <a:cs typeface="Segoe UI"/>
                </a:rPr>
                <a:t>: Use Wikipedia's references as a launching pad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EEF213-43AF-F3DF-9FFF-EE68C38C125F}"/>
              </a:ext>
            </a:extLst>
          </p:cNvPr>
          <p:cNvGrpSpPr/>
          <p:nvPr/>
        </p:nvGrpSpPr>
        <p:grpSpPr>
          <a:xfrm>
            <a:off x="936631" y="4106694"/>
            <a:ext cx="10278342" cy="2362066"/>
            <a:chOff x="985843" y="2083717"/>
            <a:chExt cx="10278342" cy="2362066"/>
          </a:xfrm>
        </p:grpSpPr>
        <p:sp>
          <p:nvSpPr>
            <p:cNvPr id="18" name="Rectangle: Rounded Corners 38">
              <a:extLst>
                <a:ext uri="{FF2B5EF4-FFF2-40B4-BE49-F238E27FC236}">
                  <a16:creationId xmlns:a16="http://schemas.microsoft.com/office/drawing/2014/main" id="{A4C28FF2-B61B-CADF-EC08-21462AD44162}"/>
                </a:ext>
              </a:extLst>
            </p:cNvPr>
            <p:cNvSpPr/>
            <p:nvPr/>
          </p:nvSpPr>
          <p:spPr>
            <a:xfrm>
              <a:off x="6277853" y="2083717"/>
              <a:ext cx="4986332" cy="2362065"/>
            </a:xfrm>
            <a:prstGeom prst="roundRect">
              <a:avLst>
                <a:gd name="adj" fmla="val 4826"/>
              </a:avLst>
            </a:prstGeom>
            <a:solidFill>
              <a:srgbClr val="DCF9DB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8640"/>
              <a:endParaRPr lang="en-US"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F62B3076-534E-CA2A-A269-324D83433CF4}"/>
                </a:ext>
              </a:extLst>
            </p:cNvPr>
            <p:cNvSpPr txBox="1"/>
            <p:nvPr/>
          </p:nvSpPr>
          <p:spPr>
            <a:xfrm>
              <a:off x="6489990" y="2650369"/>
              <a:ext cx="4714875" cy="1629716"/>
            </a:xfrm>
            <a:prstGeom prst="rect">
              <a:avLst/>
            </a:prstGeom>
          </p:spPr>
          <p:txBody>
            <a:bodyPr vert="horz" wrap="square" lIns="0" tIns="13755" rIns="0" bIns="0" rtlCol="0">
              <a:spAutoFit/>
            </a:bodyPr>
            <a:lstStyle/>
            <a:p>
              <a:pPr marL="357380" marR="5791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/>
                <a:t>Comprehensive coverage of topics</a:t>
              </a:r>
            </a:p>
            <a:p>
              <a:pPr marL="357380" marR="5791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/>
                <a:t>Extensive citations to reliable sources</a:t>
              </a:r>
            </a:p>
            <a:p>
              <a:pPr marL="357380" marR="5791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/>
                <a:t>Recent updates and edit history</a:t>
              </a:r>
            </a:p>
            <a:p>
              <a:pPr marL="357380" marR="5791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/>
                <a:t>Multiple language versions for international perspectives</a:t>
              </a:r>
              <a:endParaRPr lang="en-US">
                <a:solidFill>
                  <a:srgbClr val="333333"/>
                </a:solidFill>
                <a:latin typeface="Segoe UI"/>
                <a:cs typeface="Segoe U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5C6D89-941D-743C-8CE1-87BF81F00116}"/>
                </a:ext>
              </a:extLst>
            </p:cNvPr>
            <p:cNvSpPr txBox="1"/>
            <p:nvPr/>
          </p:nvSpPr>
          <p:spPr>
            <a:xfrm>
              <a:off x="6397775" y="2265434"/>
              <a:ext cx="4808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Bef>
                  <a:spcPts val="2250"/>
                </a:spcBef>
                <a:spcAft>
                  <a:spcPts val="1500"/>
                </a:spcAft>
              </a:pPr>
              <a:r>
                <a:rPr lang="en-US" sz="2000" b="1" i="0">
                  <a:solidFill>
                    <a:srgbClr val="34495E"/>
                  </a:solidFill>
                  <a:effectLst/>
                  <a:latin typeface="Segoe UI" panose="020B0502040204020203" pitchFamily="34" charset="0"/>
                </a:rPr>
                <a:t>✅ Wikipedia’s Strengths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72A43A-36F0-C725-7199-08E138B0BEEE}"/>
                </a:ext>
              </a:extLst>
            </p:cNvPr>
            <p:cNvGrpSpPr/>
            <p:nvPr/>
          </p:nvGrpSpPr>
          <p:grpSpPr>
            <a:xfrm>
              <a:off x="985843" y="2083719"/>
              <a:ext cx="4986332" cy="2362064"/>
              <a:chOff x="985843" y="2083719"/>
              <a:chExt cx="4986332" cy="2362064"/>
            </a:xfrm>
          </p:grpSpPr>
          <p:sp>
            <p:nvSpPr>
              <p:cNvPr id="30" name="Rectangle: Rounded Corners 37">
                <a:extLst>
                  <a:ext uri="{FF2B5EF4-FFF2-40B4-BE49-F238E27FC236}">
                    <a16:creationId xmlns:a16="http://schemas.microsoft.com/office/drawing/2014/main" id="{2C0E0412-73AA-7819-B3FC-0EC22B6DA822}"/>
                  </a:ext>
                </a:extLst>
              </p:cNvPr>
              <p:cNvSpPr/>
              <p:nvPr/>
            </p:nvSpPr>
            <p:spPr>
              <a:xfrm>
                <a:off x="985843" y="2083719"/>
                <a:ext cx="4986332" cy="2362064"/>
              </a:xfrm>
              <a:prstGeom prst="roundRect">
                <a:avLst>
                  <a:gd name="adj" fmla="val 4826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endParaRPr lang="en-US" sz="2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C03137EE-F28C-A6C9-0471-A447865DD6F0}"/>
                  </a:ext>
                </a:extLst>
              </p:cNvPr>
              <p:cNvSpPr txBox="1"/>
              <p:nvPr/>
            </p:nvSpPr>
            <p:spPr>
              <a:xfrm>
                <a:off x="1257300" y="2650369"/>
                <a:ext cx="4714875" cy="1552772"/>
              </a:xfrm>
              <a:prstGeom prst="rect">
                <a:avLst/>
              </a:prstGeom>
            </p:spPr>
            <p:txBody>
              <a:bodyPr vert="horz" wrap="square" lIns="0" tIns="13755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Wikipedia’s open editing invites bias, vandalism, and variable accuracy.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Anonymous authorship, reliance on potentially flawed sources, and lack of formal review raise credibility concerns.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C37790-F6DB-4007-4718-07E3D08AC080}"/>
                  </a:ext>
                </a:extLst>
              </p:cNvPr>
              <p:cNvSpPr txBox="1"/>
              <p:nvPr/>
            </p:nvSpPr>
            <p:spPr>
              <a:xfrm>
                <a:off x="1163793" y="2250259"/>
                <a:ext cx="48083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>
                    <a:latin typeface="Segoe UI" panose="020B0502040204020203" pitchFamily="34" charset="0"/>
                    <a:cs typeface="Segoe UI" panose="020B0502040204020203" pitchFamily="34" charset="0"/>
                  </a:rPr>
                  <a:t>❌ Wikipedia’s Weaknesses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870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0C9D-45A6-36D7-988F-1EE43D00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Recognizing Misinformation</a:t>
            </a:r>
          </a:p>
        </p:txBody>
      </p:sp>
    </p:spTree>
    <p:extLst>
      <p:ext uri="{BB962C8B-B14F-4D97-AF65-F5344CB8AC3E}">
        <p14:creationId xmlns:p14="http://schemas.microsoft.com/office/powerpoint/2010/main" val="3106763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ACFD4-D587-7A70-9791-67B1EE1AE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04BBAD-59DD-43CD-6205-49680F920A18}"/>
              </a:ext>
            </a:extLst>
          </p:cNvPr>
          <p:cNvSpPr/>
          <p:nvPr/>
        </p:nvSpPr>
        <p:spPr>
          <a:xfrm>
            <a:off x="836611" y="1681163"/>
            <a:ext cx="4846320" cy="4334256"/>
          </a:xfrm>
          <a:custGeom>
            <a:avLst/>
            <a:gdLst>
              <a:gd name="csX0" fmla="*/ 0 w 4846320"/>
              <a:gd name="csY0" fmla="*/ 266383 h 4334256"/>
              <a:gd name="csX1" fmla="*/ 266383 w 4846320"/>
              <a:gd name="csY1" fmla="*/ 0 h 4334256"/>
              <a:gd name="csX2" fmla="*/ 848713 w 4846320"/>
              <a:gd name="csY2" fmla="*/ 0 h 4334256"/>
              <a:gd name="csX3" fmla="*/ 1301636 w 4846320"/>
              <a:gd name="csY3" fmla="*/ 0 h 4334256"/>
              <a:gd name="csX4" fmla="*/ 1797695 w 4846320"/>
              <a:gd name="csY4" fmla="*/ 0 h 4334256"/>
              <a:gd name="csX5" fmla="*/ 2336889 w 4846320"/>
              <a:gd name="csY5" fmla="*/ 0 h 4334256"/>
              <a:gd name="csX6" fmla="*/ 2789812 w 4846320"/>
              <a:gd name="csY6" fmla="*/ 0 h 4334256"/>
              <a:gd name="csX7" fmla="*/ 3415277 w 4846320"/>
              <a:gd name="csY7" fmla="*/ 0 h 4334256"/>
              <a:gd name="csX8" fmla="*/ 3954472 w 4846320"/>
              <a:gd name="csY8" fmla="*/ 0 h 4334256"/>
              <a:gd name="csX9" fmla="*/ 4579937 w 4846320"/>
              <a:gd name="csY9" fmla="*/ 0 h 4334256"/>
              <a:gd name="csX10" fmla="*/ 4846320 w 4846320"/>
              <a:gd name="csY10" fmla="*/ 266383 h 4334256"/>
              <a:gd name="csX11" fmla="*/ 4846320 w 4846320"/>
              <a:gd name="csY11" fmla="*/ 885483 h 4334256"/>
              <a:gd name="csX12" fmla="*/ 4846320 w 4846320"/>
              <a:gd name="csY12" fmla="*/ 1352523 h 4334256"/>
              <a:gd name="csX13" fmla="*/ 4846320 w 4846320"/>
              <a:gd name="csY13" fmla="*/ 1895593 h 4334256"/>
              <a:gd name="csX14" fmla="*/ 4846320 w 4846320"/>
              <a:gd name="csY14" fmla="*/ 2324618 h 4334256"/>
              <a:gd name="csX15" fmla="*/ 4846320 w 4846320"/>
              <a:gd name="csY15" fmla="*/ 2943718 h 4334256"/>
              <a:gd name="csX16" fmla="*/ 4846320 w 4846320"/>
              <a:gd name="csY16" fmla="*/ 3486788 h 4334256"/>
              <a:gd name="csX17" fmla="*/ 4846320 w 4846320"/>
              <a:gd name="csY17" fmla="*/ 4067873 h 4334256"/>
              <a:gd name="csX18" fmla="*/ 4579937 w 4846320"/>
              <a:gd name="csY18" fmla="*/ 4334256 h 4334256"/>
              <a:gd name="csX19" fmla="*/ 3997607 w 4846320"/>
              <a:gd name="csY19" fmla="*/ 4334256 h 4334256"/>
              <a:gd name="csX20" fmla="*/ 3415277 w 4846320"/>
              <a:gd name="csY20" fmla="*/ 4334256 h 4334256"/>
              <a:gd name="csX21" fmla="*/ 2789812 w 4846320"/>
              <a:gd name="csY21" fmla="*/ 4334256 h 4334256"/>
              <a:gd name="csX22" fmla="*/ 2207482 w 4846320"/>
              <a:gd name="csY22" fmla="*/ 4334256 h 4334256"/>
              <a:gd name="csX23" fmla="*/ 1582017 w 4846320"/>
              <a:gd name="csY23" fmla="*/ 4334256 h 4334256"/>
              <a:gd name="csX24" fmla="*/ 999687 w 4846320"/>
              <a:gd name="csY24" fmla="*/ 4334256 h 4334256"/>
              <a:gd name="csX25" fmla="*/ 266383 w 4846320"/>
              <a:gd name="csY25" fmla="*/ 4334256 h 4334256"/>
              <a:gd name="csX26" fmla="*/ 0 w 4846320"/>
              <a:gd name="csY26" fmla="*/ 4067873 h 4334256"/>
              <a:gd name="csX27" fmla="*/ 0 w 4846320"/>
              <a:gd name="csY27" fmla="*/ 3448773 h 4334256"/>
              <a:gd name="csX28" fmla="*/ 0 w 4846320"/>
              <a:gd name="csY28" fmla="*/ 3019748 h 4334256"/>
              <a:gd name="csX29" fmla="*/ 0 w 4846320"/>
              <a:gd name="csY29" fmla="*/ 2552708 h 4334256"/>
              <a:gd name="csX30" fmla="*/ 0 w 4846320"/>
              <a:gd name="csY30" fmla="*/ 2085668 h 4334256"/>
              <a:gd name="csX31" fmla="*/ 0 w 4846320"/>
              <a:gd name="csY31" fmla="*/ 1542598 h 4334256"/>
              <a:gd name="csX32" fmla="*/ 0 w 4846320"/>
              <a:gd name="csY32" fmla="*/ 999528 h 4334256"/>
              <a:gd name="csX33" fmla="*/ 0 w 4846320"/>
              <a:gd name="csY33" fmla="*/ 266383 h 433425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4846320" h="4334256" fill="none" extrusionOk="0">
                <a:moveTo>
                  <a:pt x="0" y="266383"/>
                </a:moveTo>
                <a:cubicBezTo>
                  <a:pt x="-6918" y="145151"/>
                  <a:pt x="141146" y="6276"/>
                  <a:pt x="266383" y="0"/>
                </a:cubicBezTo>
                <a:cubicBezTo>
                  <a:pt x="547408" y="-4420"/>
                  <a:pt x="607165" y="47874"/>
                  <a:pt x="848713" y="0"/>
                </a:cubicBezTo>
                <a:cubicBezTo>
                  <a:pt x="1090261" y="-47874"/>
                  <a:pt x="1129813" y="10905"/>
                  <a:pt x="1301636" y="0"/>
                </a:cubicBezTo>
                <a:cubicBezTo>
                  <a:pt x="1473459" y="-10905"/>
                  <a:pt x="1643709" y="17468"/>
                  <a:pt x="1797695" y="0"/>
                </a:cubicBezTo>
                <a:cubicBezTo>
                  <a:pt x="1951681" y="-17468"/>
                  <a:pt x="2131606" y="6335"/>
                  <a:pt x="2336889" y="0"/>
                </a:cubicBezTo>
                <a:cubicBezTo>
                  <a:pt x="2542172" y="-6335"/>
                  <a:pt x="2617936" y="5076"/>
                  <a:pt x="2789812" y="0"/>
                </a:cubicBezTo>
                <a:cubicBezTo>
                  <a:pt x="2961688" y="-5076"/>
                  <a:pt x="3115199" y="52829"/>
                  <a:pt x="3415277" y="0"/>
                </a:cubicBezTo>
                <a:cubicBezTo>
                  <a:pt x="3715355" y="-52829"/>
                  <a:pt x="3714848" y="23468"/>
                  <a:pt x="3954472" y="0"/>
                </a:cubicBezTo>
                <a:cubicBezTo>
                  <a:pt x="4194097" y="-23468"/>
                  <a:pt x="4305829" y="37808"/>
                  <a:pt x="4579937" y="0"/>
                </a:cubicBezTo>
                <a:cubicBezTo>
                  <a:pt x="4716975" y="-11534"/>
                  <a:pt x="4875269" y="87940"/>
                  <a:pt x="4846320" y="266383"/>
                </a:cubicBezTo>
                <a:cubicBezTo>
                  <a:pt x="4906214" y="458124"/>
                  <a:pt x="4793752" y="581057"/>
                  <a:pt x="4846320" y="885483"/>
                </a:cubicBezTo>
                <a:cubicBezTo>
                  <a:pt x="4898888" y="1189909"/>
                  <a:pt x="4824774" y="1219458"/>
                  <a:pt x="4846320" y="1352523"/>
                </a:cubicBezTo>
                <a:cubicBezTo>
                  <a:pt x="4867866" y="1485588"/>
                  <a:pt x="4815125" y="1654601"/>
                  <a:pt x="4846320" y="1895593"/>
                </a:cubicBezTo>
                <a:cubicBezTo>
                  <a:pt x="4877515" y="2136585"/>
                  <a:pt x="4795756" y="2188684"/>
                  <a:pt x="4846320" y="2324618"/>
                </a:cubicBezTo>
                <a:cubicBezTo>
                  <a:pt x="4896884" y="2460553"/>
                  <a:pt x="4802449" y="2675787"/>
                  <a:pt x="4846320" y="2943718"/>
                </a:cubicBezTo>
                <a:cubicBezTo>
                  <a:pt x="4890191" y="3211649"/>
                  <a:pt x="4844556" y="3323613"/>
                  <a:pt x="4846320" y="3486788"/>
                </a:cubicBezTo>
                <a:cubicBezTo>
                  <a:pt x="4848084" y="3649963"/>
                  <a:pt x="4787833" y="3786351"/>
                  <a:pt x="4846320" y="4067873"/>
                </a:cubicBezTo>
                <a:cubicBezTo>
                  <a:pt x="4851689" y="4226449"/>
                  <a:pt x="4718956" y="4367386"/>
                  <a:pt x="4579937" y="4334256"/>
                </a:cubicBezTo>
                <a:cubicBezTo>
                  <a:pt x="4447406" y="4375112"/>
                  <a:pt x="4214605" y="4280996"/>
                  <a:pt x="3997607" y="4334256"/>
                </a:cubicBezTo>
                <a:cubicBezTo>
                  <a:pt x="3780609" y="4387516"/>
                  <a:pt x="3681089" y="4309144"/>
                  <a:pt x="3415277" y="4334256"/>
                </a:cubicBezTo>
                <a:cubicBezTo>
                  <a:pt x="3149465" y="4359368"/>
                  <a:pt x="2937859" y="4264720"/>
                  <a:pt x="2789812" y="4334256"/>
                </a:cubicBezTo>
                <a:cubicBezTo>
                  <a:pt x="2641765" y="4403792"/>
                  <a:pt x="2380815" y="4321927"/>
                  <a:pt x="2207482" y="4334256"/>
                </a:cubicBezTo>
                <a:cubicBezTo>
                  <a:pt x="2034149" y="4346585"/>
                  <a:pt x="1768756" y="4268354"/>
                  <a:pt x="1582017" y="4334256"/>
                </a:cubicBezTo>
                <a:cubicBezTo>
                  <a:pt x="1395279" y="4400158"/>
                  <a:pt x="1164994" y="4303905"/>
                  <a:pt x="999687" y="4334256"/>
                </a:cubicBezTo>
                <a:cubicBezTo>
                  <a:pt x="834380" y="4364607"/>
                  <a:pt x="630875" y="4331245"/>
                  <a:pt x="266383" y="4334256"/>
                </a:cubicBezTo>
                <a:cubicBezTo>
                  <a:pt x="121432" y="4306789"/>
                  <a:pt x="-14235" y="4235666"/>
                  <a:pt x="0" y="4067873"/>
                </a:cubicBezTo>
                <a:cubicBezTo>
                  <a:pt x="-43139" y="3852123"/>
                  <a:pt x="26805" y="3674608"/>
                  <a:pt x="0" y="3448773"/>
                </a:cubicBezTo>
                <a:cubicBezTo>
                  <a:pt x="-26805" y="3222938"/>
                  <a:pt x="1650" y="3157164"/>
                  <a:pt x="0" y="3019748"/>
                </a:cubicBezTo>
                <a:cubicBezTo>
                  <a:pt x="-1650" y="2882333"/>
                  <a:pt x="3420" y="2706873"/>
                  <a:pt x="0" y="2552708"/>
                </a:cubicBezTo>
                <a:cubicBezTo>
                  <a:pt x="-3420" y="2398543"/>
                  <a:pt x="1278" y="2304449"/>
                  <a:pt x="0" y="2085668"/>
                </a:cubicBezTo>
                <a:cubicBezTo>
                  <a:pt x="-1278" y="1866887"/>
                  <a:pt x="46361" y="1701997"/>
                  <a:pt x="0" y="1542598"/>
                </a:cubicBezTo>
                <a:cubicBezTo>
                  <a:pt x="-46361" y="1383199"/>
                  <a:pt x="58951" y="1244492"/>
                  <a:pt x="0" y="999528"/>
                </a:cubicBezTo>
                <a:cubicBezTo>
                  <a:pt x="-58951" y="754564"/>
                  <a:pt x="30975" y="417085"/>
                  <a:pt x="0" y="266383"/>
                </a:cubicBezTo>
                <a:close/>
              </a:path>
              <a:path w="4846320" h="4334256" stroke="0" extrusionOk="0">
                <a:moveTo>
                  <a:pt x="0" y="266383"/>
                </a:moveTo>
                <a:cubicBezTo>
                  <a:pt x="-18712" y="107722"/>
                  <a:pt x="94696" y="9221"/>
                  <a:pt x="266383" y="0"/>
                </a:cubicBezTo>
                <a:cubicBezTo>
                  <a:pt x="533438" y="-41160"/>
                  <a:pt x="655741" y="59189"/>
                  <a:pt x="891848" y="0"/>
                </a:cubicBezTo>
                <a:cubicBezTo>
                  <a:pt x="1127955" y="-59189"/>
                  <a:pt x="1248114" y="20841"/>
                  <a:pt x="1387907" y="0"/>
                </a:cubicBezTo>
                <a:cubicBezTo>
                  <a:pt x="1527700" y="-20841"/>
                  <a:pt x="1705705" y="22906"/>
                  <a:pt x="1840830" y="0"/>
                </a:cubicBezTo>
                <a:cubicBezTo>
                  <a:pt x="1975955" y="-22906"/>
                  <a:pt x="2149988" y="69784"/>
                  <a:pt x="2423160" y="0"/>
                </a:cubicBezTo>
                <a:cubicBezTo>
                  <a:pt x="2696332" y="-69784"/>
                  <a:pt x="2813733" y="27084"/>
                  <a:pt x="2919219" y="0"/>
                </a:cubicBezTo>
                <a:cubicBezTo>
                  <a:pt x="3024705" y="-27084"/>
                  <a:pt x="3301649" y="1670"/>
                  <a:pt x="3544684" y="0"/>
                </a:cubicBezTo>
                <a:cubicBezTo>
                  <a:pt x="3787719" y="-1670"/>
                  <a:pt x="3818832" y="18202"/>
                  <a:pt x="3997607" y="0"/>
                </a:cubicBezTo>
                <a:cubicBezTo>
                  <a:pt x="4176382" y="-18202"/>
                  <a:pt x="4420585" y="10568"/>
                  <a:pt x="4579937" y="0"/>
                </a:cubicBezTo>
                <a:cubicBezTo>
                  <a:pt x="4732106" y="1214"/>
                  <a:pt x="4842848" y="118702"/>
                  <a:pt x="4846320" y="266383"/>
                </a:cubicBezTo>
                <a:cubicBezTo>
                  <a:pt x="4871242" y="503471"/>
                  <a:pt x="4826374" y="671674"/>
                  <a:pt x="4846320" y="809453"/>
                </a:cubicBezTo>
                <a:cubicBezTo>
                  <a:pt x="4866266" y="947232"/>
                  <a:pt x="4793089" y="1135599"/>
                  <a:pt x="4846320" y="1314508"/>
                </a:cubicBezTo>
                <a:cubicBezTo>
                  <a:pt x="4899551" y="1493418"/>
                  <a:pt x="4787356" y="1754151"/>
                  <a:pt x="4846320" y="1933608"/>
                </a:cubicBezTo>
                <a:cubicBezTo>
                  <a:pt x="4905284" y="2113065"/>
                  <a:pt x="4836967" y="2275586"/>
                  <a:pt x="4846320" y="2552708"/>
                </a:cubicBezTo>
                <a:cubicBezTo>
                  <a:pt x="4855673" y="2829830"/>
                  <a:pt x="4790307" y="2854965"/>
                  <a:pt x="4846320" y="3019748"/>
                </a:cubicBezTo>
                <a:cubicBezTo>
                  <a:pt x="4902333" y="3184531"/>
                  <a:pt x="4841617" y="3445163"/>
                  <a:pt x="4846320" y="3562818"/>
                </a:cubicBezTo>
                <a:cubicBezTo>
                  <a:pt x="4851023" y="3680473"/>
                  <a:pt x="4788720" y="3836798"/>
                  <a:pt x="4846320" y="4067873"/>
                </a:cubicBezTo>
                <a:cubicBezTo>
                  <a:pt x="4839771" y="4195291"/>
                  <a:pt x="4755636" y="4328450"/>
                  <a:pt x="4579937" y="4334256"/>
                </a:cubicBezTo>
                <a:cubicBezTo>
                  <a:pt x="4478679" y="4350100"/>
                  <a:pt x="4337098" y="4294593"/>
                  <a:pt x="4170149" y="4334256"/>
                </a:cubicBezTo>
                <a:cubicBezTo>
                  <a:pt x="4003200" y="4373919"/>
                  <a:pt x="3679689" y="4271435"/>
                  <a:pt x="3544684" y="4334256"/>
                </a:cubicBezTo>
                <a:cubicBezTo>
                  <a:pt x="3409679" y="4397077"/>
                  <a:pt x="3217610" y="4309904"/>
                  <a:pt x="3005490" y="4334256"/>
                </a:cubicBezTo>
                <a:cubicBezTo>
                  <a:pt x="2793370" y="4358608"/>
                  <a:pt x="2765940" y="4315927"/>
                  <a:pt x="2552567" y="4334256"/>
                </a:cubicBezTo>
                <a:cubicBezTo>
                  <a:pt x="2339194" y="4352585"/>
                  <a:pt x="2257028" y="4292664"/>
                  <a:pt x="2013372" y="4334256"/>
                </a:cubicBezTo>
                <a:cubicBezTo>
                  <a:pt x="1769717" y="4375848"/>
                  <a:pt x="1708365" y="4311533"/>
                  <a:pt x="1603585" y="4334256"/>
                </a:cubicBezTo>
                <a:cubicBezTo>
                  <a:pt x="1498805" y="4356979"/>
                  <a:pt x="1355211" y="4317723"/>
                  <a:pt x="1193797" y="4334256"/>
                </a:cubicBezTo>
                <a:cubicBezTo>
                  <a:pt x="1032383" y="4350789"/>
                  <a:pt x="501531" y="4248275"/>
                  <a:pt x="266383" y="4334256"/>
                </a:cubicBezTo>
                <a:cubicBezTo>
                  <a:pt x="152562" y="4345910"/>
                  <a:pt x="7203" y="4239254"/>
                  <a:pt x="0" y="4067873"/>
                </a:cubicBezTo>
                <a:cubicBezTo>
                  <a:pt x="-3080" y="3980407"/>
                  <a:pt x="42347" y="3751835"/>
                  <a:pt x="0" y="3638848"/>
                </a:cubicBezTo>
                <a:cubicBezTo>
                  <a:pt x="-42347" y="3525862"/>
                  <a:pt x="43135" y="3312570"/>
                  <a:pt x="0" y="3057763"/>
                </a:cubicBezTo>
                <a:cubicBezTo>
                  <a:pt x="-43135" y="2802956"/>
                  <a:pt x="17569" y="2826889"/>
                  <a:pt x="0" y="2628738"/>
                </a:cubicBezTo>
                <a:cubicBezTo>
                  <a:pt x="-17569" y="2430588"/>
                  <a:pt x="30056" y="2170949"/>
                  <a:pt x="0" y="2047653"/>
                </a:cubicBezTo>
                <a:cubicBezTo>
                  <a:pt x="-30056" y="1924358"/>
                  <a:pt x="41651" y="1704732"/>
                  <a:pt x="0" y="1580612"/>
                </a:cubicBezTo>
                <a:cubicBezTo>
                  <a:pt x="-41651" y="1456492"/>
                  <a:pt x="7895" y="1347436"/>
                  <a:pt x="0" y="1151587"/>
                </a:cubicBezTo>
                <a:cubicBezTo>
                  <a:pt x="-7895" y="955739"/>
                  <a:pt x="93950" y="674987"/>
                  <a:pt x="0" y="266383"/>
                </a:cubicBezTo>
                <a:close/>
              </a:path>
            </a:pathLst>
          </a:custGeom>
          <a:solidFill>
            <a:srgbClr val="FFD3EE">
              <a:alpha val="18824"/>
            </a:srgbClr>
          </a:solidFill>
          <a:ln w="31750">
            <a:solidFill>
              <a:schemeClr val="accent2">
                <a:lumMod val="9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1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√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40AC244-420F-4F4E-A112-A98FDE4EF7DD}"/>
              </a:ext>
            </a:extLst>
          </p:cNvPr>
          <p:cNvSpPr/>
          <p:nvPr/>
        </p:nvSpPr>
        <p:spPr>
          <a:xfrm>
            <a:off x="6172199" y="1690689"/>
            <a:ext cx="4846320" cy="4331242"/>
          </a:xfrm>
          <a:custGeom>
            <a:avLst/>
            <a:gdLst>
              <a:gd name="csX0" fmla="*/ 0 w 4846320"/>
              <a:gd name="csY0" fmla="*/ 266198 h 4331242"/>
              <a:gd name="csX1" fmla="*/ 266198 w 4846320"/>
              <a:gd name="csY1" fmla="*/ 0 h 4331242"/>
              <a:gd name="csX2" fmla="*/ 848578 w 4846320"/>
              <a:gd name="csY2" fmla="*/ 0 h 4331242"/>
              <a:gd name="csX3" fmla="*/ 1301540 w 4846320"/>
              <a:gd name="csY3" fmla="*/ 0 h 4331242"/>
              <a:gd name="csX4" fmla="*/ 1797641 w 4846320"/>
              <a:gd name="csY4" fmla="*/ 0 h 4331242"/>
              <a:gd name="csX5" fmla="*/ 2336882 w 4846320"/>
              <a:gd name="csY5" fmla="*/ 0 h 4331242"/>
              <a:gd name="csX6" fmla="*/ 2789844 w 4846320"/>
              <a:gd name="csY6" fmla="*/ 0 h 4331242"/>
              <a:gd name="csX7" fmla="*/ 3415363 w 4846320"/>
              <a:gd name="csY7" fmla="*/ 0 h 4331242"/>
              <a:gd name="csX8" fmla="*/ 3954603 w 4846320"/>
              <a:gd name="csY8" fmla="*/ 0 h 4331242"/>
              <a:gd name="csX9" fmla="*/ 4580122 w 4846320"/>
              <a:gd name="csY9" fmla="*/ 0 h 4331242"/>
              <a:gd name="csX10" fmla="*/ 4846320 w 4846320"/>
              <a:gd name="csY10" fmla="*/ 266198 h 4331242"/>
              <a:gd name="csX11" fmla="*/ 4846320 w 4846320"/>
              <a:gd name="csY11" fmla="*/ 884867 h 4331242"/>
              <a:gd name="csX12" fmla="*/ 4846320 w 4846320"/>
              <a:gd name="csY12" fmla="*/ 1351583 h 4331242"/>
              <a:gd name="csX13" fmla="*/ 4846320 w 4846320"/>
              <a:gd name="csY13" fmla="*/ 1894275 h 4331242"/>
              <a:gd name="csX14" fmla="*/ 4846320 w 4846320"/>
              <a:gd name="csY14" fmla="*/ 2323002 h 4331242"/>
              <a:gd name="csX15" fmla="*/ 4846320 w 4846320"/>
              <a:gd name="csY15" fmla="*/ 2941671 h 4331242"/>
              <a:gd name="csX16" fmla="*/ 4846320 w 4846320"/>
              <a:gd name="csY16" fmla="*/ 3484363 h 4331242"/>
              <a:gd name="csX17" fmla="*/ 4846320 w 4846320"/>
              <a:gd name="csY17" fmla="*/ 4065044 h 4331242"/>
              <a:gd name="csX18" fmla="*/ 4580122 w 4846320"/>
              <a:gd name="csY18" fmla="*/ 4331242 h 4331242"/>
              <a:gd name="csX19" fmla="*/ 3997742 w 4846320"/>
              <a:gd name="csY19" fmla="*/ 4331242 h 4331242"/>
              <a:gd name="csX20" fmla="*/ 3415363 w 4846320"/>
              <a:gd name="csY20" fmla="*/ 4331242 h 4331242"/>
              <a:gd name="csX21" fmla="*/ 2789844 w 4846320"/>
              <a:gd name="csY21" fmla="*/ 4331242 h 4331242"/>
              <a:gd name="csX22" fmla="*/ 2207464 w 4846320"/>
              <a:gd name="csY22" fmla="*/ 4331242 h 4331242"/>
              <a:gd name="csX23" fmla="*/ 1581945 w 4846320"/>
              <a:gd name="csY23" fmla="*/ 4331242 h 4331242"/>
              <a:gd name="csX24" fmla="*/ 999565 w 4846320"/>
              <a:gd name="csY24" fmla="*/ 4331242 h 4331242"/>
              <a:gd name="csX25" fmla="*/ 266198 w 4846320"/>
              <a:gd name="csY25" fmla="*/ 4331242 h 4331242"/>
              <a:gd name="csX26" fmla="*/ 0 w 4846320"/>
              <a:gd name="csY26" fmla="*/ 4065044 h 4331242"/>
              <a:gd name="csX27" fmla="*/ 0 w 4846320"/>
              <a:gd name="csY27" fmla="*/ 3446375 h 4331242"/>
              <a:gd name="csX28" fmla="*/ 0 w 4846320"/>
              <a:gd name="csY28" fmla="*/ 3017648 h 4331242"/>
              <a:gd name="csX29" fmla="*/ 0 w 4846320"/>
              <a:gd name="csY29" fmla="*/ 2550933 h 4331242"/>
              <a:gd name="csX30" fmla="*/ 0 w 4846320"/>
              <a:gd name="csY30" fmla="*/ 2084217 h 4331242"/>
              <a:gd name="csX31" fmla="*/ 0 w 4846320"/>
              <a:gd name="csY31" fmla="*/ 1541525 h 4331242"/>
              <a:gd name="csX32" fmla="*/ 0 w 4846320"/>
              <a:gd name="csY32" fmla="*/ 998833 h 4331242"/>
              <a:gd name="csX33" fmla="*/ 0 w 4846320"/>
              <a:gd name="csY33" fmla="*/ 266198 h 433124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4846320" h="4331242" fill="none" extrusionOk="0">
                <a:moveTo>
                  <a:pt x="0" y="266198"/>
                </a:moveTo>
                <a:cubicBezTo>
                  <a:pt x="-2940" y="130184"/>
                  <a:pt x="154341" y="10085"/>
                  <a:pt x="266198" y="0"/>
                </a:cubicBezTo>
                <a:cubicBezTo>
                  <a:pt x="471438" y="-38819"/>
                  <a:pt x="671905" y="50125"/>
                  <a:pt x="848578" y="0"/>
                </a:cubicBezTo>
                <a:cubicBezTo>
                  <a:pt x="1025251" y="-50125"/>
                  <a:pt x="1206350" y="12250"/>
                  <a:pt x="1301540" y="0"/>
                </a:cubicBezTo>
                <a:cubicBezTo>
                  <a:pt x="1396730" y="-12250"/>
                  <a:pt x="1597770" y="58779"/>
                  <a:pt x="1797641" y="0"/>
                </a:cubicBezTo>
                <a:cubicBezTo>
                  <a:pt x="1997512" y="-58779"/>
                  <a:pt x="2117940" y="13033"/>
                  <a:pt x="2336882" y="0"/>
                </a:cubicBezTo>
                <a:cubicBezTo>
                  <a:pt x="2555824" y="-13033"/>
                  <a:pt x="2673348" y="38081"/>
                  <a:pt x="2789844" y="0"/>
                </a:cubicBezTo>
                <a:cubicBezTo>
                  <a:pt x="2906340" y="-38081"/>
                  <a:pt x="3126898" y="24942"/>
                  <a:pt x="3415363" y="0"/>
                </a:cubicBezTo>
                <a:cubicBezTo>
                  <a:pt x="3703828" y="-24942"/>
                  <a:pt x="3688809" y="27287"/>
                  <a:pt x="3954603" y="0"/>
                </a:cubicBezTo>
                <a:cubicBezTo>
                  <a:pt x="4220397" y="-27287"/>
                  <a:pt x="4452058" y="49134"/>
                  <a:pt x="4580122" y="0"/>
                </a:cubicBezTo>
                <a:cubicBezTo>
                  <a:pt x="4719101" y="-9196"/>
                  <a:pt x="4867973" y="95752"/>
                  <a:pt x="4846320" y="266198"/>
                </a:cubicBezTo>
                <a:cubicBezTo>
                  <a:pt x="4865758" y="397228"/>
                  <a:pt x="4798330" y="660553"/>
                  <a:pt x="4846320" y="884867"/>
                </a:cubicBezTo>
                <a:cubicBezTo>
                  <a:pt x="4894310" y="1109181"/>
                  <a:pt x="4808598" y="1218306"/>
                  <a:pt x="4846320" y="1351583"/>
                </a:cubicBezTo>
                <a:cubicBezTo>
                  <a:pt x="4884042" y="1484860"/>
                  <a:pt x="4785890" y="1646099"/>
                  <a:pt x="4846320" y="1894275"/>
                </a:cubicBezTo>
                <a:cubicBezTo>
                  <a:pt x="4906750" y="2142451"/>
                  <a:pt x="4842091" y="2217461"/>
                  <a:pt x="4846320" y="2323002"/>
                </a:cubicBezTo>
                <a:cubicBezTo>
                  <a:pt x="4850549" y="2428543"/>
                  <a:pt x="4798938" y="2762931"/>
                  <a:pt x="4846320" y="2941671"/>
                </a:cubicBezTo>
                <a:cubicBezTo>
                  <a:pt x="4893702" y="3120411"/>
                  <a:pt x="4824535" y="3372301"/>
                  <a:pt x="4846320" y="3484363"/>
                </a:cubicBezTo>
                <a:cubicBezTo>
                  <a:pt x="4868105" y="3596425"/>
                  <a:pt x="4831801" y="3862016"/>
                  <a:pt x="4846320" y="4065044"/>
                </a:cubicBezTo>
                <a:cubicBezTo>
                  <a:pt x="4850064" y="4220050"/>
                  <a:pt x="4719810" y="4361217"/>
                  <a:pt x="4580122" y="4331242"/>
                </a:cubicBezTo>
                <a:cubicBezTo>
                  <a:pt x="4388396" y="4363580"/>
                  <a:pt x="4263865" y="4296353"/>
                  <a:pt x="3997742" y="4331242"/>
                </a:cubicBezTo>
                <a:cubicBezTo>
                  <a:pt x="3731619" y="4366131"/>
                  <a:pt x="3655631" y="4330189"/>
                  <a:pt x="3415363" y="4331242"/>
                </a:cubicBezTo>
                <a:cubicBezTo>
                  <a:pt x="3175095" y="4332295"/>
                  <a:pt x="3060698" y="4286965"/>
                  <a:pt x="2789844" y="4331242"/>
                </a:cubicBezTo>
                <a:cubicBezTo>
                  <a:pt x="2518990" y="4375519"/>
                  <a:pt x="2485902" y="4280127"/>
                  <a:pt x="2207464" y="4331242"/>
                </a:cubicBezTo>
                <a:cubicBezTo>
                  <a:pt x="1929026" y="4382357"/>
                  <a:pt x="1858333" y="4309756"/>
                  <a:pt x="1581945" y="4331242"/>
                </a:cubicBezTo>
                <a:cubicBezTo>
                  <a:pt x="1305557" y="4352728"/>
                  <a:pt x="1156672" y="4331162"/>
                  <a:pt x="999565" y="4331242"/>
                </a:cubicBezTo>
                <a:cubicBezTo>
                  <a:pt x="842458" y="4331322"/>
                  <a:pt x="423245" y="4272123"/>
                  <a:pt x="266198" y="4331242"/>
                </a:cubicBezTo>
                <a:cubicBezTo>
                  <a:pt x="121397" y="4303171"/>
                  <a:pt x="-3184" y="4216685"/>
                  <a:pt x="0" y="4065044"/>
                </a:cubicBezTo>
                <a:cubicBezTo>
                  <a:pt x="-70438" y="3775274"/>
                  <a:pt x="9908" y="3682440"/>
                  <a:pt x="0" y="3446375"/>
                </a:cubicBezTo>
                <a:cubicBezTo>
                  <a:pt x="-9908" y="3210310"/>
                  <a:pt x="11107" y="3162149"/>
                  <a:pt x="0" y="3017648"/>
                </a:cubicBezTo>
                <a:cubicBezTo>
                  <a:pt x="-11107" y="2873147"/>
                  <a:pt x="8856" y="2692452"/>
                  <a:pt x="0" y="2550933"/>
                </a:cubicBezTo>
                <a:cubicBezTo>
                  <a:pt x="-8856" y="2409415"/>
                  <a:pt x="24844" y="2232261"/>
                  <a:pt x="0" y="2084217"/>
                </a:cubicBezTo>
                <a:cubicBezTo>
                  <a:pt x="-24844" y="1936173"/>
                  <a:pt x="19583" y="1751051"/>
                  <a:pt x="0" y="1541525"/>
                </a:cubicBezTo>
                <a:cubicBezTo>
                  <a:pt x="-19583" y="1331999"/>
                  <a:pt x="4124" y="1192047"/>
                  <a:pt x="0" y="998833"/>
                </a:cubicBezTo>
                <a:cubicBezTo>
                  <a:pt x="-4124" y="805619"/>
                  <a:pt x="12572" y="540284"/>
                  <a:pt x="0" y="266198"/>
                </a:cubicBezTo>
                <a:close/>
              </a:path>
              <a:path w="4846320" h="4331242" stroke="0" extrusionOk="0">
                <a:moveTo>
                  <a:pt x="0" y="266198"/>
                </a:moveTo>
                <a:cubicBezTo>
                  <a:pt x="-23142" y="104906"/>
                  <a:pt x="94786" y="9156"/>
                  <a:pt x="266198" y="0"/>
                </a:cubicBezTo>
                <a:cubicBezTo>
                  <a:pt x="497992" y="-17263"/>
                  <a:pt x="592350" y="26578"/>
                  <a:pt x="891717" y="0"/>
                </a:cubicBezTo>
                <a:cubicBezTo>
                  <a:pt x="1191084" y="-26578"/>
                  <a:pt x="1258236" y="55994"/>
                  <a:pt x="1387818" y="0"/>
                </a:cubicBezTo>
                <a:cubicBezTo>
                  <a:pt x="1517400" y="-55994"/>
                  <a:pt x="1704723" y="4108"/>
                  <a:pt x="1840780" y="0"/>
                </a:cubicBezTo>
                <a:cubicBezTo>
                  <a:pt x="1976837" y="-4108"/>
                  <a:pt x="2271843" y="45517"/>
                  <a:pt x="2423160" y="0"/>
                </a:cubicBezTo>
                <a:cubicBezTo>
                  <a:pt x="2574477" y="-45517"/>
                  <a:pt x="2714731" y="45574"/>
                  <a:pt x="2919261" y="0"/>
                </a:cubicBezTo>
                <a:cubicBezTo>
                  <a:pt x="3123791" y="-45574"/>
                  <a:pt x="3386683" y="46899"/>
                  <a:pt x="3544780" y="0"/>
                </a:cubicBezTo>
                <a:cubicBezTo>
                  <a:pt x="3702877" y="-46899"/>
                  <a:pt x="3815742" y="39823"/>
                  <a:pt x="3997742" y="0"/>
                </a:cubicBezTo>
                <a:cubicBezTo>
                  <a:pt x="4179742" y="-39823"/>
                  <a:pt x="4350065" y="52707"/>
                  <a:pt x="4580122" y="0"/>
                </a:cubicBezTo>
                <a:cubicBezTo>
                  <a:pt x="4746857" y="4741"/>
                  <a:pt x="4818803" y="114730"/>
                  <a:pt x="4846320" y="266198"/>
                </a:cubicBezTo>
                <a:cubicBezTo>
                  <a:pt x="4876989" y="446269"/>
                  <a:pt x="4807630" y="575125"/>
                  <a:pt x="4846320" y="808890"/>
                </a:cubicBezTo>
                <a:cubicBezTo>
                  <a:pt x="4885010" y="1042655"/>
                  <a:pt x="4835836" y="1084390"/>
                  <a:pt x="4846320" y="1313594"/>
                </a:cubicBezTo>
                <a:cubicBezTo>
                  <a:pt x="4856804" y="1542798"/>
                  <a:pt x="4830031" y="1737427"/>
                  <a:pt x="4846320" y="1932263"/>
                </a:cubicBezTo>
                <a:cubicBezTo>
                  <a:pt x="4862609" y="2127099"/>
                  <a:pt x="4805483" y="2320385"/>
                  <a:pt x="4846320" y="2550933"/>
                </a:cubicBezTo>
                <a:cubicBezTo>
                  <a:pt x="4887157" y="2781481"/>
                  <a:pt x="4792149" y="2879498"/>
                  <a:pt x="4846320" y="3017648"/>
                </a:cubicBezTo>
                <a:cubicBezTo>
                  <a:pt x="4900491" y="3155798"/>
                  <a:pt x="4800539" y="3416652"/>
                  <a:pt x="4846320" y="3560340"/>
                </a:cubicBezTo>
                <a:cubicBezTo>
                  <a:pt x="4892101" y="3704028"/>
                  <a:pt x="4809925" y="3895580"/>
                  <a:pt x="4846320" y="4065044"/>
                </a:cubicBezTo>
                <a:cubicBezTo>
                  <a:pt x="4844726" y="4207267"/>
                  <a:pt x="4733681" y="4329913"/>
                  <a:pt x="4580122" y="4331242"/>
                </a:cubicBezTo>
                <a:cubicBezTo>
                  <a:pt x="4422192" y="4368212"/>
                  <a:pt x="4287156" y="4306520"/>
                  <a:pt x="4170299" y="4331242"/>
                </a:cubicBezTo>
                <a:cubicBezTo>
                  <a:pt x="4053442" y="4355964"/>
                  <a:pt x="3747419" y="4277390"/>
                  <a:pt x="3544780" y="4331242"/>
                </a:cubicBezTo>
                <a:cubicBezTo>
                  <a:pt x="3342141" y="4385094"/>
                  <a:pt x="3237776" y="4277548"/>
                  <a:pt x="3005540" y="4331242"/>
                </a:cubicBezTo>
                <a:cubicBezTo>
                  <a:pt x="2773304" y="4384936"/>
                  <a:pt x="2725068" y="4319393"/>
                  <a:pt x="2552578" y="4331242"/>
                </a:cubicBezTo>
                <a:cubicBezTo>
                  <a:pt x="2380088" y="4343091"/>
                  <a:pt x="2161979" y="4315894"/>
                  <a:pt x="2013337" y="4331242"/>
                </a:cubicBezTo>
                <a:cubicBezTo>
                  <a:pt x="1864695" y="4346590"/>
                  <a:pt x="1693039" y="4321549"/>
                  <a:pt x="1603514" y="4331242"/>
                </a:cubicBezTo>
                <a:cubicBezTo>
                  <a:pt x="1513989" y="4340935"/>
                  <a:pt x="1379178" y="4297945"/>
                  <a:pt x="1193692" y="4331242"/>
                </a:cubicBezTo>
                <a:cubicBezTo>
                  <a:pt x="1008206" y="4364539"/>
                  <a:pt x="591794" y="4277155"/>
                  <a:pt x="266198" y="4331242"/>
                </a:cubicBezTo>
                <a:cubicBezTo>
                  <a:pt x="142792" y="4339506"/>
                  <a:pt x="11587" y="4251090"/>
                  <a:pt x="0" y="4065044"/>
                </a:cubicBezTo>
                <a:cubicBezTo>
                  <a:pt x="-21502" y="3883506"/>
                  <a:pt x="11349" y="3783512"/>
                  <a:pt x="0" y="3636317"/>
                </a:cubicBezTo>
                <a:cubicBezTo>
                  <a:pt x="-11349" y="3489122"/>
                  <a:pt x="510" y="3252348"/>
                  <a:pt x="0" y="3055636"/>
                </a:cubicBezTo>
                <a:cubicBezTo>
                  <a:pt x="-510" y="2858924"/>
                  <a:pt x="22706" y="2796406"/>
                  <a:pt x="0" y="2626909"/>
                </a:cubicBezTo>
                <a:cubicBezTo>
                  <a:pt x="-22706" y="2457412"/>
                  <a:pt x="58525" y="2183338"/>
                  <a:pt x="0" y="2046229"/>
                </a:cubicBezTo>
                <a:cubicBezTo>
                  <a:pt x="-58525" y="1909120"/>
                  <a:pt x="16792" y="1696940"/>
                  <a:pt x="0" y="1579513"/>
                </a:cubicBezTo>
                <a:cubicBezTo>
                  <a:pt x="-16792" y="1462086"/>
                  <a:pt x="18619" y="1264815"/>
                  <a:pt x="0" y="1150786"/>
                </a:cubicBezTo>
                <a:cubicBezTo>
                  <a:pt x="-18619" y="1036757"/>
                  <a:pt x="33975" y="552017"/>
                  <a:pt x="0" y="266198"/>
                </a:cubicBezTo>
                <a:close/>
              </a:path>
            </a:pathLst>
          </a:custGeom>
          <a:solidFill>
            <a:srgbClr val="FFD3EE">
              <a:alpha val="18824"/>
            </a:srgbClr>
          </a:solidFill>
          <a:ln w="31750">
            <a:solidFill>
              <a:schemeClr val="accent3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1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√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C5A3C-84E0-9BF5-4A89-3578D1A9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Recognizing Misinformation Tactics</a:t>
            </a:r>
            <a:endParaRPr lang="en-US" sz="2000" i="1">
              <a:solidFill>
                <a:srgbClr val="867D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CFB3-D2C6-CE48-22C0-0B6767799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162" y="2505075"/>
            <a:ext cx="5093969" cy="3684588"/>
          </a:xfrm>
        </p:spPr>
        <p:txBody>
          <a:bodyPr>
            <a:normAutofit fontScale="62500" lnSpcReduction="20000"/>
          </a:bodyPr>
          <a:lstStyle/>
          <a:p>
            <a:pPr marL="831631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>
                <a:latin typeface="Segoe UI"/>
                <a:cs typeface="Segoe UI"/>
              </a:rPr>
              <a:t>Emotional language</a:t>
            </a:r>
            <a:r>
              <a:rPr lang="en-US">
                <a:latin typeface="Segoe UI"/>
                <a:cs typeface="Segoe UI"/>
              </a:rPr>
              <a:t>: Excessive use of words like "shocking," "devastating," "miraculous"</a:t>
            </a:r>
          </a:p>
          <a:p>
            <a:pPr marL="831631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>
                <a:latin typeface="Segoe UI"/>
                <a:cs typeface="Segoe UI"/>
              </a:rPr>
              <a:t>Lack of sources</a:t>
            </a:r>
            <a:r>
              <a:rPr lang="en-US">
                <a:latin typeface="Segoe UI"/>
                <a:cs typeface="Segoe UI"/>
              </a:rPr>
              <a:t>: Claims without links to original research or data</a:t>
            </a:r>
          </a:p>
          <a:p>
            <a:pPr marL="831631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>
                <a:latin typeface="Segoe UI"/>
                <a:cs typeface="Segoe UI"/>
              </a:rPr>
              <a:t>Anonymous authors</a:t>
            </a:r>
            <a:r>
              <a:rPr lang="en-US">
                <a:latin typeface="Segoe UI"/>
                <a:cs typeface="Segoe UI"/>
              </a:rPr>
              <a:t>: No clear indication of who wrote the content</a:t>
            </a:r>
          </a:p>
          <a:p>
            <a:pPr marL="831631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>
                <a:latin typeface="Segoe UI"/>
                <a:cs typeface="Segoe UI"/>
              </a:rPr>
              <a:t>Misleading headlines</a:t>
            </a:r>
            <a:r>
              <a:rPr lang="en-US">
                <a:latin typeface="Segoe UI"/>
                <a:cs typeface="Segoe UI"/>
              </a:rPr>
              <a:t>: Headlines that don't match the actual content</a:t>
            </a:r>
          </a:p>
          <a:p>
            <a:pPr marL="831631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>
                <a:latin typeface="Segoe UI"/>
                <a:cs typeface="Segoe UI"/>
              </a:rPr>
              <a:t>Cherry-picked data</a:t>
            </a:r>
            <a:r>
              <a:rPr lang="en-US">
                <a:latin typeface="Segoe UI"/>
                <a:cs typeface="Segoe UI"/>
              </a:rPr>
              <a:t>: Selective use of statistics or quotes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CBFB2-F5F0-43E4-7B33-1D56BF78A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57352"/>
            <a:ext cx="5183188" cy="923922"/>
          </a:xfrm>
        </p:spPr>
        <p:txBody>
          <a:bodyPr anchor="ctr">
            <a:normAutofit/>
          </a:bodyPr>
          <a:lstStyle/>
          <a:p>
            <a:r>
              <a:rPr lang="en-US" sz="2800"/>
              <a:t>🦹🏼‍♂️ Sophisticated Misinformation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228728-CD19-F112-92A5-AB51ADF43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438" y="2581275"/>
            <a:ext cx="4846320" cy="347399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b="1" spc="-12">
                <a:solidFill>
                  <a:srgbClr val="00AB46"/>
                </a:solidFill>
                <a:latin typeface="Segoe UI"/>
                <a:ea typeface="Ebrima"/>
                <a:cs typeface="Segoe UI"/>
              </a:rPr>
              <a:t>Professional design</a:t>
            </a:r>
            <a:r>
              <a:rPr lang="en-US" sz="2600" spc="-12">
                <a:latin typeface="Segoe UI"/>
                <a:ea typeface="Ebrima"/>
                <a:cs typeface="Segoe UI"/>
              </a:rPr>
              <a:t>: Websites that look like legitimate news 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spc="-12">
                <a:solidFill>
                  <a:srgbClr val="00AB46"/>
                </a:solidFill>
                <a:latin typeface="Segoe UI"/>
                <a:ea typeface="Ebrima"/>
                <a:cs typeface="Segoe UI"/>
              </a:rPr>
              <a:t>Partial truths</a:t>
            </a:r>
            <a:r>
              <a:rPr lang="en-US" sz="2600" spc="-12">
                <a:latin typeface="Segoe UI"/>
                <a:ea typeface="Ebrima"/>
                <a:cs typeface="Segoe UI"/>
              </a:rPr>
              <a:t>: Mixing accurate information with false claims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spc="-12">
                <a:solidFill>
                  <a:srgbClr val="00AB46"/>
                </a:solidFill>
                <a:latin typeface="Segoe UI"/>
                <a:ea typeface="Ebrima"/>
                <a:cs typeface="Segoe UI"/>
              </a:rPr>
              <a:t>False attribution</a:t>
            </a:r>
            <a:r>
              <a:rPr lang="en-US" sz="2600" spc="-12">
                <a:latin typeface="Segoe UI"/>
                <a:ea typeface="Ebrima"/>
                <a:cs typeface="Segoe UI"/>
              </a:rPr>
              <a:t>: Fake quotes from real experts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spc="-12">
                <a:solidFill>
                  <a:srgbClr val="00AB46"/>
                </a:solidFill>
                <a:latin typeface="Segoe UI"/>
                <a:ea typeface="Ebrima"/>
                <a:cs typeface="Segoe UI"/>
              </a:rPr>
              <a:t>Manipulated images</a:t>
            </a:r>
            <a:r>
              <a:rPr lang="en-US" sz="2600" spc="-12">
                <a:latin typeface="Segoe UI"/>
                <a:ea typeface="Ebrima"/>
                <a:cs typeface="Segoe UI"/>
              </a:rPr>
              <a:t>: Doctored photos or images from different contexts</a:t>
            </a:r>
          </a:p>
          <a:p>
            <a:pPr>
              <a:spcBef>
                <a:spcPts val="600"/>
              </a:spcBef>
            </a:pPr>
            <a:r>
              <a:rPr lang="en-US" sz="2600" spc="-12">
                <a:latin typeface="Segoe UI"/>
                <a:ea typeface="Ebrima"/>
                <a:cs typeface="Segoe UI"/>
              </a:rPr>
              <a:t>Conversational AI is capable of partial truths false attribution, and other manipulation! [1]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9DFB3A-E375-7AA9-C702-A604E5828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800"/>
              <a:t>🚩Red Flags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76BDE-432B-2E58-28D6-99BD0F320F41}"/>
              </a:ext>
            </a:extLst>
          </p:cNvPr>
          <p:cNvSpPr txBox="1"/>
          <p:nvPr/>
        </p:nvSpPr>
        <p:spPr>
          <a:xfrm>
            <a:off x="6184476" y="608860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1. </a:t>
            </a:r>
            <a:r>
              <a:rPr lang="en-US" sz="1600">
                <a:hlinkClick r:id="rId3"/>
              </a:rPr>
              <a:t>Scheming reasoning evaluations</a:t>
            </a:r>
            <a:r>
              <a:rPr lang="en-US" sz="1600"/>
              <a:t>. Apollo Research, 2024.</a:t>
            </a:r>
          </a:p>
        </p:txBody>
      </p:sp>
    </p:spTree>
    <p:extLst>
      <p:ext uri="{BB962C8B-B14F-4D97-AF65-F5344CB8AC3E}">
        <p14:creationId xmlns:p14="http://schemas.microsoft.com/office/powerpoint/2010/main" val="13065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41BB-8B99-A346-3A93-B4E4F255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TMI (Too Much Information)</a:t>
            </a:r>
          </a:p>
        </p:txBody>
      </p:sp>
    </p:spTree>
    <p:extLst>
      <p:ext uri="{BB962C8B-B14F-4D97-AF65-F5344CB8AC3E}">
        <p14:creationId xmlns:p14="http://schemas.microsoft.com/office/powerpoint/2010/main" val="244233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225D-B433-D649-9928-EAD17867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guet Script"/>
              </a:rPr>
              <a:t>5. Applying &amp; Integrating Digital Literacy</a:t>
            </a:r>
          </a:p>
        </p:txBody>
      </p:sp>
    </p:spTree>
    <p:extLst>
      <p:ext uri="{BB962C8B-B14F-4D97-AF65-F5344CB8AC3E}">
        <p14:creationId xmlns:p14="http://schemas.microsoft.com/office/powerpoint/2010/main" val="23449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527C-E0C9-82E5-C4E5-0D07F706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Lasting Information Habits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9B9A-6666-EFCD-AB6C-099F65746C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Daily Practices for Better Information Consumption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FD110-D63F-DA86-BADF-B4AE73FE9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Diversify</a:t>
            </a:r>
            <a:r>
              <a:rPr lang="en-US" b="1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lang="en-US" b="1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sources:</a:t>
            </a:r>
            <a:r>
              <a:rPr lang="en-US" b="1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Read</a:t>
            </a:r>
            <a:r>
              <a:rPr lang="en-US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across</a:t>
            </a:r>
            <a:r>
              <a:rPr lang="en-US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political</a:t>
            </a:r>
            <a:r>
              <a:rPr lang="en-US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lang="en-US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ideological</a:t>
            </a:r>
            <a:r>
              <a:rPr lang="en-US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pc="-12">
                <a:solidFill>
                  <a:srgbClr val="333333"/>
                </a:solidFill>
                <a:latin typeface="Segoe UI"/>
                <a:cs typeface="Segoe UI"/>
              </a:rPr>
              <a:t>spectrum</a:t>
            </a:r>
            <a:endParaRPr lang="en-US" spc="570">
              <a:solidFill>
                <a:srgbClr val="333333"/>
              </a:solidFill>
              <a:latin typeface="Segoe UI"/>
              <a:cs typeface="Segoe UI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Check</a:t>
            </a:r>
            <a:r>
              <a:rPr lang="en-US" b="1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before</a:t>
            </a:r>
            <a:r>
              <a:rPr lang="en-US" b="1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lang="en-US" b="1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share:</a:t>
            </a:r>
            <a:r>
              <a:rPr lang="en-US" b="1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Use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SIFT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content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triggers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strong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pc="-12">
                <a:solidFill>
                  <a:srgbClr val="333333"/>
                </a:solidFill>
                <a:latin typeface="Segoe UI"/>
                <a:cs typeface="Segoe UI"/>
              </a:rPr>
              <a:t>emotions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Update</a:t>
            </a:r>
            <a:r>
              <a:rPr lang="en-US" b="1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lang="en-US" b="1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b="1">
                <a:solidFill>
                  <a:srgbClr val="333333"/>
                </a:solidFill>
                <a:latin typeface="Segoe UI"/>
                <a:cs typeface="Segoe UI"/>
              </a:rPr>
              <a:t>understanding:</a:t>
            </a:r>
            <a:r>
              <a:rPr lang="en-US" b="1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Be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willing</a:t>
            </a:r>
            <a:r>
              <a:rPr lang="en-US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change</a:t>
            </a:r>
            <a:r>
              <a:rPr lang="en-US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mind</a:t>
            </a:r>
            <a:r>
              <a:rPr lang="en-US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lang="en-US" spc="1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>
                <a:solidFill>
                  <a:srgbClr val="333333"/>
                </a:solidFill>
                <a:latin typeface="Segoe UI"/>
                <a:cs typeface="Segoe UI"/>
              </a:rPr>
              <a:t>new</a:t>
            </a:r>
            <a:r>
              <a:rPr lang="en-US" spc="23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pc="-12">
                <a:solidFill>
                  <a:srgbClr val="333333"/>
                </a:solidFill>
                <a:latin typeface="Segoe UI"/>
                <a:cs typeface="Segoe UI"/>
              </a:rPr>
              <a:t>evidence</a:t>
            </a:r>
            <a:endParaRPr lang="en-US">
              <a:latin typeface="Segoe UI"/>
              <a:cs typeface="Segoe UI"/>
            </a:endParaRPr>
          </a:p>
          <a:p>
            <a:endParaRPr lang="en-US"/>
          </a:p>
        </p:txBody>
      </p:sp>
      <p:pic>
        <p:nvPicPr>
          <p:cNvPr id="13" name="Content Placeholder 12" descr="Acorn with solid fill">
            <a:extLst>
              <a:ext uri="{FF2B5EF4-FFF2-40B4-BE49-F238E27FC236}">
                <a16:creationId xmlns:a16="http://schemas.microsoft.com/office/drawing/2014/main" id="{B826B5EF-A5DC-A771-3A03-A58800990AE2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855B7D-218C-54DC-ED93-F441702D88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Questions to Ask Regularly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0CC3DE-2409-F5F4-F2D3-62A28DB971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Who benefits if I believe this information?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What might I be missing in this story?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How does this fit with what I already know?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What would convince me this is wrong)?</a:t>
            </a:r>
          </a:p>
        </p:txBody>
      </p:sp>
      <p:pic>
        <p:nvPicPr>
          <p:cNvPr id="15" name="Content Placeholder 14" descr="Branching diagram with solid fill">
            <a:extLst>
              <a:ext uri="{FF2B5EF4-FFF2-40B4-BE49-F238E27FC236}">
                <a16:creationId xmlns:a16="http://schemas.microsoft.com/office/drawing/2014/main" id="{949AF66D-3292-3323-A9C5-637BBC0915F0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546F18-CF69-5043-E6CC-C484879059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Tools at Your Disposal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3EE4E5-DEA7-FD86-7245-EB76E07C97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Lateral reading for staying informed day-to-day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ETSU library databases and Google Scholar for academic research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Wikipedia for quick background research</a:t>
            </a:r>
          </a:p>
          <a:p>
            <a:endParaRPr lang="en-US"/>
          </a:p>
        </p:txBody>
      </p:sp>
      <p:pic>
        <p:nvPicPr>
          <p:cNvPr id="17" name="Content Placeholder 16" descr="Tools with solid fill">
            <a:extLst>
              <a:ext uri="{FF2B5EF4-FFF2-40B4-BE49-F238E27FC236}">
                <a16:creationId xmlns:a16="http://schemas.microsoft.com/office/drawing/2014/main" id="{8CEC6AB2-8E74-1687-6877-290869A988D5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5691" y="1800537"/>
            <a:ext cx="758785" cy="758786"/>
          </a:xfrm>
        </p:spPr>
      </p:pic>
    </p:spTree>
    <p:extLst>
      <p:ext uri="{BB962C8B-B14F-4D97-AF65-F5344CB8AC3E}">
        <p14:creationId xmlns:p14="http://schemas.microsoft.com/office/powerpoint/2010/main" val="2388615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5551-F455-408A-873B-D6431803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Integrating Digital Literacy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D2361-F920-C1D8-3B3B-29E03B6FD35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Current Events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76CB4-293E-64C6-EFC0-F9A6DF72A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Use</a:t>
            </a:r>
            <a:r>
              <a:rPr lang="en-US" sz="2000" spc="34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lateral</a:t>
            </a:r>
            <a:r>
              <a:rPr lang="en-US" sz="2000" spc="34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reading</a:t>
            </a:r>
            <a:r>
              <a:rPr lang="en-US" sz="2000" spc="4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lang="en-US" sz="2000" spc="34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 spc="-12">
                <a:solidFill>
                  <a:srgbClr val="333333"/>
                </a:solidFill>
                <a:latin typeface="Segoe UI"/>
                <a:cs typeface="Segoe UI"/>
              </a:rPr>
              <a:t>understand </a:t>
            </a:r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complex</a:t>
            </a:r>
            <a:r>
              <a:rPr lang="en-US" sz="2000" spc="34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news</a:t>
            </a:r>
            <a:r>
              <a:rPr lang="en-US" sz="2000" spc="34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 spc="-12">
                <a:solidFill>
                  <a:srgbClr val="333333"/>
                </a:solidFill>
                <a:latin typeface="Segoe UI"/>
                <a:cs typeface="Segoe UI"/>
              </a:rPr>
              <a:t>stories with a fuller picture.</a:t>
            </a:r>
            <a:endParaRPr lang="en-US" sz="2000">
              <a:latin typeface="Segoe UI"/>
              <a:cs typeface="Segoe UI"/>
            </a:endParaRPr>
          </a:p>
          <a:p>
            <a:endParaRPr lang="en-US"/>
          </a:p>
        </p:txBody>
      </p:sp>
      <p:pic>
        <p:nvPicPr>
          <p:cNvPr id="18" name="Content Placeholder 17" descr="Badge 1 outline">
            <a:extLst>
              <a:ext uri="{FF2B5EF4-FFF2-40B4-BE49-F238E27FC236}">
                <a16:creationId xmlns:a16="http://schemas.microsoft.com/office/drawing/2014/main" id="{D8627388-EC2D-E231-E662-A1CE69473562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DDEF73-13CD-4BD5-0AA0-C915BEE1BB7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Research Projects &amp; Professional Development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4709B-C3F7-5AFB-74DF-1C8836E739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41993" y="2555552"/>
            <a:ext cx="4508500" cy="127756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900">
                <a:solidFill>
                  <a:srgbClr val="333333"/>
                </a:solidFill>
                <a:latin typeface="Segoe UI"/>
                <a:cs typeface="Segoe UI"/>
              </a:rPr>
              <a:t>Apply</a:t>
            </a:r>
            <a:r>
              <a:rPr lang="en-US" sz="1900" spc="34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1900">
                <a:solidFill>
                  <a:srgbClr val="333333"/>
                </a:solidFill>
                <a:latin typeface="Segoe UI"/>
                <a:cs typeface="Segoe UI"/>
              </a:rPr>
              <a:t>SIFT</a:t>
            </a:r>
            <a:r>
              <a:rPr lang="en-US" sz="1900" spc="4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190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lang="en-US" sz="1900" spc="34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1900">
                <a:solidFill>
                  <a:srgbClr val="333333"/>
                </a:solidFill>
                <a:latin typeface="Segoe UI"/>
                <a:cs typeface="Segoe UI"/>
              </a:rPr>
              <a:t>evaluate</a:t>
            </a:r>
            <a:r>
              <a:rPr lang="en-US" sz="1900" spc="4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1900">
                <a:solidFill>
                  <a:srgbClr val="333333"/>
                </a:solidFill>
                <a:latin typeface="Segoe UI"/>
                <a:cs typeface="Segoe UI"/>
              </a:rPr>
              <a:t>sources</a:t>
            </a:r>
            <a:r>
              <a:rPr lang="en-US" sz="1900" spc="4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1900" spc="-28">
                <a:solidFill>
                  <a:srgbClr val="333333"/>
                </a:solidFill>
                <a:latin typeface="Segoe UI"/>
                <a:cs typeface="Segoe UI"/>
              </a:rPr>
              <a:t>for </a:t>
            </a:r>
            <a:r>
              <a:rPr lang="en-US" sz="1900">
                <a:solidFill>
                  <a:srgbClr val="333333"/>
                </a:solidFill>
                <a:latin typeface="Segoe UI"/>
                <a:cs typeface="Segoe UI"/>
              </a:rPr>
              <a:t>academic</a:t>
            </a:r>
            <a:r>
              <a:rPr lang="en-US" sz="1900" spc="45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1900" spc="-12">
                <a:solidFill>
                  <a:srgbClr val="333333"/>
                </a:solidFill>
                <a:latin typeface="Segoe UI"/>
                <a:cs typeface="Segoe UI"/>
              </a:rPr>
              <a:t>papers, verify industry information or trends. Distinguish hype from sober reality.</a:t>
            </a:r>
            <a:endParaRPr lang="en-US" sz="1900">
              <a:latin typeface="Segoe UI"/>
              <a:cs typeface="Segoe UI"/>
            </a:endParaRPr>
          </a:p>
        </p:txBody>
      </p:sp>
      <p:pic>
        <p:nvPicPr>
          <p:cNvPr id="20" name="Content Placeholder 19" descr="Badge outline">
            <a:extLst>
              <a:ext uri="{FF2B5EF4-FFF2-40B4-BE49-F238E27FC236}">
                <a16:creationId xmlns:a16="http://schemas.microsoft.com/office/drawing/2014/main" id="{10CA5C71-D958-9D31-094C-134995D996A1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7EBEF5-264B-ED5C-C477-DC4CD81A59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Cybersecurity &amp; Privacy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B6DCCF-CE70-50CD-44FE-F403995B79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sz="2000">
                <a:solidFill>
                  <a:srgbClr val="333333"/>
                </a:solidFill>
              </a:rPr>
              <a:t>Identify</a:t>
            </a:r>
            <a:r>
              <a:rPr lang="en-US" sz="2000" spc="23">
                <a:solidFill>
                  <a:srgbClr val="333333"/>
                </a:solidFill>
              </a:rPr>
              <a:t> </a:t>
            </a:r>
            <a:r>
              <a:rPr lang="en-US" sz="2000">
                <a:solidFill>
                  <a:srgbClr val="333333"/>
                </a:solidFill>
              </a:rPr>
              <a:t>phishing</a:t>
            </a:r>
            <a:r>
              <a:rPr lang="en-US" sz="2000" spc="23">
                <a:solidFill>
                  <a:srgbClr val="333333"/>
                </a:solidFill>
              </a:rPr>
              <a:t> </a:t>
            </a:r>
            <a:r>
              <a:rPr lang="en-US" sz="2000">
                <a:solidFill>
                  <a:srgbClr val="333333"/>
                </a:solidFill>
              </a:rPr>
              <a:t>attempts</a:t>
            </a:r>
            <a:r>
              <a:rPr lang="en-US" sz="2000" spc="23">
                <a:solidFill>
                  <a:srgbClr val="333333"/>
                </a:solidFill>
              </a:rPr>
              <a:t> and </a:t>
            </a:r>
            <a:r>
              <a:rPr lang="en-US" sz="2000">
                <a:solidFill>
                  <a:srgbClr val="333333"/>
                </a:solidFill>
              </a:rPr>
              <a:t>scam</a:t>
            </a:r>
            <a:r>
              <a:rPr lang="en-US" sz="2000" spc="23">
                <a:solidFill>
                  <a:srgbClr val="333333"/>
                </a:solidFill>
              </a:rPr>
              <a:t> </a:t>
            </a:r>
            <a:r>
              <a:rPr lang="en-US" sz="2000" spc="-12">
                <a:solidFill>
                  <a:srgbClr val="333333"/>
                </a:solidFill>
              </a:rPr>
              <a:t>websites.</a:t>
            </a:r>
            <a:endParaRPr lang="en-US" sz="2000"/>
          </a:p>
        </p:txBody>
      </p:sp>
      <p:pic>
        <p:nvPicPr>
          <p:cNvPr id="22" name="Content Placeholder 21" descr="Badge 3 outline">
            <a:extLst>
              <a:ext uri="{FF2B5EF4-FFF2-40B4-BE49-F238E27FC236}">
                <a16:creationId xmlns:a16="http://schemas.microsoft.com/office/drawing/2014/main" id="{17C8F2BA-9B3E-DC66-7A27-9E821099D8EC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D8BEB8-4068-A904-BEE8-36C2FEFFE8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Your Personal Life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DEE80E-E629-4D59-E1EE-8EF42965E5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Make</a:t>
            </a:r>
            <a:r>
              <a:rPr lang="en-US" sz="2000" spc="5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informed</a:t>
            </a:r>
            <a:r>
              <a:rPr lang="en-US" sz="2000" spc="57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choices</a:t>
            </a:r>
            <a:r>
              <a:rPr lang="en-US" sz="2000" spc="52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 spc="-12">
                <a:solidFill>
                  <a:srgbClr val="333333"/>
                </a:solidFill>
                <a:latin typeface="Segoe UI"/>
                <a:cs typeface="Segoe UI"/>
              </a:rPr>
              <a:t>about </a:t>
            </a:r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health,</a:t>
            </a:r>
            <a:r>
              <a:rPr lang="en-US" sz="2000" spc="28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finance,</a:t>
            </a:r>
            <a:r>
              <a:rPr lang="en-US" sz="2000" spc="34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lang="en-US" sz="2000" spc="28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lang="en-US" sz="2000" spc="-12">
                <a:solidFill>
                  <a:srgbClr val="333333"/>
                </a:solidFill>
                <a:latin typeface="Segoe UI"/>
                <a:cs typeface="Segoe UI"/>
              </a:rPr>
              <a:t>lifestyle.</a:t>
            </a:r>
            <a:endParaRPr lang="en-US" sz="2000">
              <a:latin typeface="Segoe UI"/>
              <a:cs typeface="Segoe UI"/>
            </a:endParaRPr>
          </a:p>
        </p:txBody>
      </p:sp>
      <p:pic>
        <p:nvPicPr>
          <p:cNvPr id="24" name="Content Placeholder 23" descr="Badge 4 outline">
            <a:extLst>
              <a:ext uri="{FF2B5EF4-FFF2-40B4-BE49-F238E27FC236}">
                <a16:creationId xmlns:a16="http://schemas.microsoft.com/office/drawing/2014/main" id="{7191348B-3B14-78DB-0887-CD68D649C24D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642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496342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None/>
              <a:defRPr sz="2000" b="1">
                <a:solidFill>
                  <a:srgbClr val="446CB3"/>
                </a:solidFill>
              </a:defRPr>
            </a:pPr>
            <a:r>
              <a:rPr dirty="0">
                <a:solidFill>
                  <a:srgbClr val="867DFF"/>
                </a:solidFill>
              </a:rPr>
              <a:t>Primary Sources:</a:t>
            </a:r>
          </a:p>
          <a:p>
            <a:pPr>
              <a:defRPr sz="1600"/>
            </a:pPr>
            <a:r>
              <a:rPr dirty="0"/>
              <a:t>Brodsky, J. E., Brooks, P. J., Scimeca, D., Todorova, R., et al. (2021). </a:t>
            </a:r>
            <a:r>
              <a:rPr i="1" dirty="0"/>
              <a:t>Improving college students' fact-checking strategies through lateral reading instruction</a:t>
            </a:r>
            <a:r>
              <a:rPr dirty="0"/>
              <a:t>. Cognitive Research</a:t>
            </a:r>
            <a:r>
              <a:rPr lang="en-US" dirty="0"/>
              <a:t>: Principles and Implications</a:t>
            </a:r>
            <a:r>
              <a:rPr dirty="0"/>
              <a:t>, </a:t>
            </a:r>
            <a:r>
              <a:rPr i="1" dirty="0"/>
              <a:t>6</a:t>
            </a:r>
            <a:r>
              <a:rPr dirty="0"/>
              <a:t>(23).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https://cognitiveresearchjournal.springeropen.com/articles/10.1186/s41235-021-00291-4</a:t>
            </a:r>
            <a:endParaRPr lang="en-US" dirty="0"/>
          </a:p>
          <a:p>
            <a:pPr>
              <a:defRPr sz="1600"/>
            </a:pPr>
            <a:r>
              <a:rPr lang="en-US" dirty="0"/>
              <a:t>Caulfield, M. (2017). Web Literacy for Student Fact-Checkers. Washington State University Vancouver. </a:t>
            </a:r>
            <a:r>
              <a:rPr lang="en-US" dirty="0">
                <a:hlinkClick r:id="rId4"/>
              </a:rPr>
              <a:t>https://pressbooks.pub/webliteracy/ </a:t>
            </a:r>
            <a:endParaRPr lang="en-US" dirty="0"/>
          </a:p>
          <a:p>
            <a:pPr>
              <a:defRPr sz="1600"/>
            </a:pPr>
            <a:r>
              <a:rPr lang="en-US" dirty="0"/>
              <a:t>University of Chicago Library. (2022). The SIFT Method. </a:t>
            </a:r>
            <a:r>
              <a:rPr lang="en-US" dirty="0">
                <a:hlinkClick r:id="rId5"/>
              </a:rPr>
              <a:t>https://guides.lib.uchicago.edu/c.php?g=1241077&amp;p=9082322</a:t>
            </a:r>
            <a:endParaRPr dirty="0"/>
          </a:p>
          <a:p>
            <a:pPr marL="0" indent="0">
              <a:spcAft>
                <a:spcPts val="800"/>
              </a:spcAft>
              <a:buNone/>
              <a:defRPr sz="2000" b="1">
                <a:solidFill>
                  <a:srgbClr val="446CB3"/>
                </a:solidFill>
              </a:defRPr>
            </a:pPr>
            <a:r>
              <a:rPr dirty="0">
                <a:solidFill>
                  <a:srgbClr val="867DFF"/>
                </a:solidFill>
              </a:rPr>
              <a:t>ETSU Resources:</a:t>
            </a:r>
          </a:p>
          <a:p>
            <a:pPr>
              <a:defRPr sz="1600"/>
            </a:pPr>
            <a:r>
              <a:rPr dirty="0"/>
              <a:t>ETSU Sherrod Library. Database guides and research assistance materials. </a:t>
            </a:r>
            <a:r>
              <a:rPr dirty="0">
                <a:hlinkClick r:id="rId6"/>
              </a:rPr>
              <a:t>libraries.etsu.edu</a:t>
            </a: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4EDC72-528E-4740-054F-BDD79668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63903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271086"/>
            <a:ext cx="10515600" cy="132556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>
              <a:spcBef>
                <a:spcPts val="114"/>
              </a:spcBef>
            </a:pPr>
            <a:r>
              <a:t>The</a:t>
            </a:r>
            <a:r>
              <a:rPr spc="-63"/>
              <a:t> </a:t>
            </a:r>
            <a:r>
              <a:t>Modern</a:t>
            </a:r>
            <a:r>
              <a:rPr spc="-68"/>
              <a:t> </a:t>
            </a:r>
            <a:r>
              <a:t>Information</a:t>
            </a:r>
            <a:r>
              <a:rPr spc="-63"/>
              <a:t> </a:t>
            </a:r>
            <a:r>
              <a:rPr spc="-12"/>
              <a:t>Challenge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D7349F-061A-50A8-4478-5989B12A93D0}"/>
              </a:ext>
            </a:extLst>
          </p:cNvPr>
          <p:cNvSpPr txBox="1"/>
          <p:nvPr/>
        </p:nvSpPr>
        <p:spPr>
          <a:xfrm>
            <a:off x="899833" y="5761486"/>
            <a:ext cx="9693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80">
              <a:spcBef>
                <a:spcPts val="5"/>
              </a:spcBef>
            </a:pP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Traditional</a:t>
            </a:r>
            <a:r>
              <a:rPr lang="en-US" sz="1800" b="1" spc="8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approaches</a:t>
            </a:r>
            <a:r>
              <a:rPr lang="en-US" sz="1800" b="1" spc="85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(like</a:t>
            </a:r>
            <a:r>
              <a:rPr lang="en-US" sz="1800" b="1" spc="85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lengthy</a:t>
            </a:r>
            <a:r>
              <a:rPr lang="en-US" sz="1800" b="1" spc="8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checklists)</a:t>
            </a:r>
            <a:r>
              <a:rPr lang="en-US" sz="1800" b="1" spc="85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are</a:t>
            </a:r>
            <a:r>
              <a:rPr lang="en-US" sz="1800" b="1" spc="85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too</a:t>
            </a:r>
            <a:r>
              <a:rPr lang="en-US" sz="1800" b="1" spc="8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slow</a:t>
            </a:r>
            <a:r>
              <a:rPr lang="en-US" sz="1800" b="1" spc="85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for</a:t>
            </a:r>
            <a:r>
              <a:rPr lang="en-US" sz="1800" b="1" spc="85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the</a:t>
            </a:r>
            <a:r>
              <a:rPr lang="en-US" sz="1800" b="1" spc="85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modern</a:t>
            </a:r>
            <a:r>
              <a:rPr lang="en-US" sz="1800" b="1" spc="8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 spc="-28">
                <a:solidFill>
                  <a:srgbClr val="33495D"/>
                </a:solidFill>
                <a:latin typeface="Segoe UI"/>
                <a:cs typeface="Segoe UI"/>
              </a:rPr>
              <a:t>web.</a:t>
            </a:r>
            <a:endParaRPr lang="en-US" sz="1800">
              <a:latin typeface="Segoe UI"/>
              <a:cs typeface="Segoe U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B4F3DA-55DE-A655-D1B3-F4F2E5AD64A4}"/>
              </a:ext>
            </a:extLst>
          </p:cNvPr>
          <p:cNvGrpSpPr/>
          <p:nvPr/>
        </p:nvGrpSpPr>
        <p:grpSpPr>
          <a:xfrm>
            <a:off x="948045" y="4672153"/>
            <a:ext cx="10295910" cy="990317"/>
            <a:chOff x="1007534" y="4626693"/>
            <a:chExt cx="10727821" cy="9903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19E2316-3D9D-A3E7-1B43-675C546F729B}"/>
                </a:ext>
              </a:extLst>
            </p:cNvPr>
            <p:cNvGrpSpPr/>
            <p:nvPr/>
          </p:nvGrpSpPr>
          <p:grpSpPr>
            <a:xfrm>
              <a:off x="1038224" y="4823191"/>
              <a:ext cx="10697131" cy="793819"/>
              <a:chOff x="971549" y="4660161"/>
              <a:chExt cx="10697131" cy="396737"/>
            </a:xfrm>
          </p:grpSpPr>
          <p:sp>
            <p:nvSpPr>
              <p:cNvPr id="6" name="object 6">
                <a:extLst>
                  <a:ext uri="{FF2B5EF4-FFF2-40B4-BE49-F238E27FC236}">
                    <a16:creationId xmlns:a16="http://schemas.microsoft.com/office/drawing/2014/main" id="{6A6BA3A0-D25D-6B2C-FA96-A8292730DBE5}"/>
                  </a:ext>
                </a:extLst>
              </p:cNvPr>
              <p:cNvSpPr/>
              <p:nvPr/>
            </p:nvSpPr>
            <p:spPr>
              <a:xfrm>
                <a:off x="971549" y="4660161"/>
                <a:ext cx="10697131" cy="396737"/>
              </a:xfrm>
              <a:custGeom>
                <a:avLst/>
                <a:gdLst/>
                <a:ahLst/>
                <a:cxnLst/>
                <a:rect l="l" t="t" r="r" b="b"/>
                <a:pathLst>
                  <a:path w="9702800" h="347979">
                    <a:moveTo>
                      <a:pt x="9623006" y="347563"/>
                    </a:moveTo>
                    <a:lnTo>
                      <a:pt x="59404" y="347563"/>
                    </a:lnTo>
                    <a:lnTo>
                      <a:pt x="55270" y="347020"/>
                    </a:lnTo>
                    <a:lnTo>
                      <a:pt x="21573" y="326672"/>
                    </a:lnTo>
                    <a:lnTo>
                      <a:pt x="3242" y="290084"/>
                    </a:lnTo>
                    <a:lnTo>
                      <a:pt x="0" y="268358"/>
                    </a:lnTo>
                    <a:lnTo>
                      <a:pt x="0" y="262794"/>
                    </a:lnTo>
                    <a:lnTo>
                      <a:pt x="0" y="79205"/>
                    </a:lnTo>
                    <a:lnTo>
                      <a:pt x="13034" y="33043"/>
                    </a:lnTo>
                    <a:lnTo>
                      <a:pt x="43105" y="4317"/>
                    </a:lnTo>
                    <a:lnTo>
                      <a:pt x="59404" y="0"/>
                    </a:lnTo>
                    <a:lnTo>
                      <a:pt x="9623006" y="0"/>
                    </a:lnTo>
                    <a:lnTo>
                      <a:pt x="9659908" y="11192"/>
                    </a:lnTo>
                    <a:lnTo>
                      <a:pt x="9691018" y="42298"/>
                    </a:lnTo>
                    <a:lnTo>
                      <a:pt x="9702211" y="79205"/>
                    </a:lnTo>
                    <a:lnTo>
                      <a:pt x="9702211" y="268358"/>
                    </a:lnTo>
                    <a:lnTo>
                      <a:pt x="9691018" y="305255"/>
                    </a:lnTo>
                    <a:lnTo>
                      <a:pt x="9659908" y="336366"/>
                    </a:lnTo>
                    <a:lnTo>
                      <a:pt x="9628519" y="347020"/>
                    </a:lnTo>
                    <a:lnTo>
                      <a:pt x="9623006" y="347563"/>
                    </a:lnTo>
                    <a:close/>
                  </a:path>
                </a:pathLst>
              </a:custGeom>
              <a:solidFill>
                <a:schemeClr val="bg1">
                  <a:lumMod val="90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" name="object 18">
                <a:extLst>
                  <a:ext uri="{FF2B5EF4-FFF2-40B4-BE49-F238E27FC236}">
                    <a16:creationId xmlns:a16="http://schemas.microsoft.com/office/drawing/2014/main" id="{53494D2C-BB17-4125-D421-854C0A0B1DD4}"/>
                  </a:ext>
                </a:extLst>
              </p:cNvPr>
              <p:cNvSpPr txBox="1"/>
              <p:nvPr/>
            </p:nvSpPr>
            <p:spPr>
              <a:xfrm>
                <a:off x="1553305" y="4792799"/>
                <a:ext cx="10032298" cy="131460"/>
              </a:xfrm>
              <a:prstGeom prst="rect">
                <a:avLst/>
              </a:prstGeom>
            </p:spPr>
            <p:txBody>
              <a:bodyPr vert="horz" wrap="square" lIns="0" tIns="16650" rIns="0" bIns="0" rtlCol="0">
                <a:spAutoFit/>
              </a:bodyPr>
              <a:lstStyle/>
              <a:p>
                <a:endParaRPr lang="en-US" sz="1600">
                  <a:latin typeface="Segoe UI"/>
                  <a:cs typeface="Segoe UI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0F069A2-1BBA-2B1A-9EC3-BE022CDF3E91}"/>
                </a:ext>
              </a:extLst>
            </p:cNvPr>
            <p:cNvGrpSpPr/>
            <p:nvPr/>
          </p:nvGrpSpPr>
          <p:grpSpPr>
            <a:xfrm>
              <a:off x="1007534" y="4626693"/>
              <a:ext cx="10644744" cy="937823"/>
              <a:chOff x="611706" y="4692255"/>
              <a:chExt cx="10644744" cy="937823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A76DA33-79E4-7A1A-6DEA-152E4492D387}"/>
                  </a:ext>
                </a:extLst>
              </p:cNvPr>
              <p:cNvSpPr/>
              <p:nvPr/>
            </p:nvSpPr>
            <p:spPr>
              <a:xfrm>
                <a:off x="740850" y="4909931"/>
                <a:ext cx="10515600" cy="7201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r>
                  <a:rPr lang="en-US" sz="2000" b="1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   The Challenge</a:t>
                </a:r>
                <a:r>
                  <a:rPr lang="en-US" sz="200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How do we distinguish reliable information from misinformation in seconds or minutes rather than hours?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F9A85C5-D363-6397-EB07-B772335540FA}"/>
                  </a:ext>
                </a:extLst>
              </p:cNvPr>
              <p:cNvSpPr/>
              <p:nvPr/>
            </p:nvSpPr>
            <p:spPr>
              <a:xfrm>
                <a:off x="611706" y="4692255"/>
                <a:ext cx="826923" cy="826923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rgbClr val="6C586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Puzzle with solid fill">
                <a:extLst>
                  <a:ext uri="{FF2B5EF4-FFF2-40B4-BE49-F238E27FC236}">
                    <a16:creationId xmlns:a16="http://schemas.microsoft.com/office/drawing/2014/main" id="{22572B80-073D-D99C-C7A5-E2A9A6C75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665094" y="4756315"/>
                <a:ext cx="720146" cy="720146"/>
              </a:xfrm>
              <a:prstGeom prst="rect">
                <a:avLst/>
              </a:prstGeom>
            </p:spPr>
          </p:pic>
        </p:grpSp>
      </p:grp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45907BFE-ED2F-FDC6-F22A-E45B0780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927" y="1584984"/>
            <a:ext cx="10515600" cy="2874269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114"/>
              </a:spcBef>
              <a:buNone/>
            </a:pPr>
            <a:r>
              <a:rPr lang="en-US" sz="3800" b="1" dirty="0">
                <a:solidFill>
                  <a:srgbClr val="33495D"/>
                </a:solidFill>
                <a:latin typeface="Segoe UI"/>
                <a:cs typeface="Segoe UI"/>
              </a:rPr>
              <a:t>We</a:t>
            </a:r>
            <a:r>
              <a:rPr lang="en-US" sz="3800" b="1" spc="-23" dirty="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3800" b="1" dirty="0">
                <a:solidFill>
                  <a:srgbClr val="33495D"/>
                </a:solidFill>
                <a:latin typeface="Segoe UI"/>
                <a:cs typeface="Segoe UI"/>
              </a:rPr>
              <a:t>Live</a:t>
            </a:r>
            <a:r>
              <a:rPr lang="en-US" sz="3800" b="1" spc="-17" dirty="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3800" b="1" dirty="0">
                <a:solidFill>
                  <a:srgbClr val="33495D"/>
                </a:solidFill>
                <a:latin typeface="Segoe UI"/>
                <a:cs typeface="Segoe UI"/>
              </a:rPr>
              <a:t>in</a:t>
            </a:r>
            <a:r>
              <a:rPr lang="en-US" sz="3800" b="1" spc="-17" dirty="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3800" b="1" dirty="0">
                <a:solidFill>
                  <a:srgbClr val="33495D"/>
                </a:solidFill>
                <a:latin typeface="Segoe UI"/>
                <a:cs typeface="Segoe UI"/>
              </a:rPr>
              <a:t>an</a:t>
            </a:r>
            <a:r>
              <a:rPr lang="en-US" sz="3800" b="1" spc="-17" dirty="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3800" b="1" dirty="0">
                <a:solidFill>
                  <a:srgbClr val="33495D"/>
                </a:solidFill>
                <a:latin typeface="Segoe UI"/>
                <a:cs typeface="Segoe UI"/>
              </a:rPr>
              <a:t>Information-Rich</a:t>
            </a:r>
            <a:r>
              <a:rPr lang="en-US" sz="3800" b="1" spc="-23" dirty="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3800" b="1" spc="-12" dirty="0">
                <a:solidFill>
                  <a:srgbClr val="33495D"/>
                </a:solidFill>
                <a:latin typeface="Segoe UI"/>
                <a:cs typeface="Segoe UI"/>
              </a:rPr>
              <a:t>World</a:t>
            </a:r>
            <a:endParaRPr lang="en-US" sz="3800" dirty="0">
              <a:latin typeface="Segoe UI"/>
              <a:cs typeface="Segoe UI"/>
            </a:endParaRPr>
          </a:p>
          <a:p>
            <a:pPr marL="0" marR="2155290" indent="0">
              <a:lnSpc>
                <a:spcPct val="120000"/>
              </a:lnSpc>
              <a:spcBef>
                <a:spcPts val="462"/>
              </a:spcBef>
              <a:spcAft>
                <a:spcPts val="600"/>
              </a:spcAft>
              <a:buNone/>
            </a:pPr>
            <a:r>
              <a:rPr lang="en-US" sz="3200" dirty="0">
                <a:latin typeface="Segoe UI"/>
                <a:cs typeface="Segoe UI"/>
              </a:rPr>
              <a:t>More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information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is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produced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daily</a:t>
            </a:r>
            <a:r>
              <a:rPr lang="en-US" sz="3200" spc="23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than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previous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generations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saw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in</a:t>
            </a:r>
            <a:r>
              <a:rPr lang="en-US" sz="3200" spc="23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a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spc="-12" dirty="0">
                <a:latin typeface="Segoe UI"/>
                <a:cs typeface="Segoe UI"/>
              </a:rPr>
              <a:t>lifetime</a:t>
            </a:r>
            <a:endParaRPr lang="en-US" sz="3200" spc="570" dirty="0">
              <a:latin typeface="Segoe UI"/>
              <a:cs typeface="Segoe UI"/>
            </a:endParaRPr>
          </a:p>
          <a:p>
            <a:pPr marL="0" marR="2155290" indent="0">
              <a:lnSpc>
                <a:spcPct val="120000"/>
              </a:lnSpc>
              <a:spcBef>
                <a:spcPts val="462"/>
              </a:spcBef>
              <a:spcAft>
                <a:spcPts val="600"/>
              </a:spcAft>
              <a:buNone/>
            </a:pPr>
            <a:r>
              <a:rPr lang="en-US" sz="3200" dirty="0">
                <a:latin typeface="Segoe UI"/>
                <a:cs typeface="Segoe UI"/>
              </a:rPr>
              <a:t>Social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media</a:t>
            </a:r>
            <a:r>
              <a:rPr lang="en-US" sz="3200" spc="23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and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digital</a:t>
            </a:r>
            <a:r>
              <a:rPr lang="en-US" sz="3200" spc="23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platforms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amplify</a:t>
            </a:r>
            <a:r>
              <a:rPr lang="en-US" sz="3200" spc="23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both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accurate</a:t>
            </a:r>
            <a:r>
              <a:rPr lang="en-US" sz="3200" spc="23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and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inaccurate</a:t>
            </a:r>
            <a:r>
              <a:rPr lang="en-US" sz="3200" spc="23" dirty="0">
                <a:latin typeface="Segoe UI"/>
                <a:cs typeface="Segoe UI"/>
              </a:rPr>
              <a:t> </a:t>
            </a:r>
            <a:r>
              <a:rPr lang="en-US" sz="3200" spc="-12" dirty="0">
                <a:latin typeface="Segoe UI"/>
                <a:cs typeface="Segoe UI"/>
              </a:rPr>
              <a:t>information</a:t>
            </a:r>
          </a:p>
          <a:p>
            <a:pPr marL="0" marR="2155290" indent="0">
              <a:lnSpc>
                <a:spcPct val="120000"/>
              </a:lnSpc>
              <a:spcBef>
                <a:spcPts val="462"/>
              </a:spcBef>
              <a:spcAft>
                <a:spcPts val="600"/>
              </a:spcAft>
              <a:buNone/>
            </a:pPr>
            <a:r>
              <a:rPr lang="en-US" sz="3200" dirty="0">
                <a:latin typeface="Segoe UI"/>
                <a:cs typeface="Segoe UI"/>
              </a:rPr>
              <a:t>Anyone</a:t>
            </a:r>
            <a:r>
              <a:rPr lang="en-US" sz="3200" spc="12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can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publish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content</a:t>
            </a:r>
            <a:r>
              <a:rPr lang="en-US" sz="3200" spc="12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that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looks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professional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and</a:t>
            </a:r>
            <a:r>
              <a:rPr lang="en-US" sz="3200" spc="12" dirty="0">
                <a:latin typeface="Segoe UI"/>
                <a:cs typeface="Segoe UI"/>
              </a:rPr>
              <a:t> </a:t>
            </a:r>
            <a:r>
              <a:rPr lang="en-US" sz="3200" spc="-12" dirty="0">
                <a:latin typeface="Segoe UI"/>
                <a:cs typeface="Segoe UI"/>
              </a:rPr>
              <a:t>authoritative</a:t>
            </a:r>
            <a:endParaRPr lang="en-US" sz="3200" dirty="0">
              <a:latin typeface="Segoe UI"/>
              <a:cs typeface="Segoe UI"/>
            </a:endParaRPr>
          </a:p>
          <a:p>
            <a:pPr marL="0" indent="0">
              <a:lnSpc>
                <a:spcPct val="120000"/>
              </a:lnSpc>
              <a:spcBef>
                <a:spcPts val="752"/>
              </a:spcBef>
              <a:buNone/>
            </a:pPr>
            <a:r>
              <a:rPr lang="en-US" sz="3200" dirty="0">
                <a:latin typeface="Segoe UI"/>
                <a:cs typeface="Segoe UI"/>
              </a:rPr>
              <a:t>Emotional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content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spreads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faster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than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dirty="0">
                <a:latin typeface="Segoe UI"/>
                <a:cs typeface="Segoe UI"/>
              </a:rPr>
              <a:t>factual</a:t>
            </a:r>
            <a:r>
              <a:rPr lang="en-US" sz="3200" spc="17" dirty="0">
                <a:latin typeface="Segoe UI"/>
                <a:cs typeface="Segoe UI"/>
              </a:rPr>
              <a:t> </a:t>
            </a:r>
            <a:r>
              <a:rPr lang="en-US" sz="3200" spc="-12" dirty="0">
                <a:latin typeface="Segoe UI"/>
                <a:cs typeface="Segoe UI"/>
              </a:rPr>
              <a:t>content</a:t>
            </a:r>
            <a:endParaRPr lang="en-US" sz="320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111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194F-9A90-C1BB-405B-645EC79F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SIFT for your sanity</a:t>
            </a:r>
          </a:p>
        </p:txBody>
      </p:sp>
    </p:spTree>
    <p:extLst>
      <p:ext uri="{BB962C8B-B14F-4D97-AF65-F5344CB8AC3E}">
        <p14:creationId xmlns:p14="http://schemas.microsoft.com/office/powerpoint/2010/main" val="421546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CA838E7-91BD-86ED-F1CC-1D46AA08719B}"/>
              </a:ext>
            </a:extLst>
          </p:cNvPr>
          <p:cNvGrpSpPr/>
          <p:nvPr/>
        </p:nvGrpSpPr>
        <p:grpSpPr>
          <a:xfrm>
            <a:off x="828405" y="1814455"/>
            <a:ext cx="5509807" cy="2194331"/>
            <a:chOff x="828405" y="1814455"/>
            <a:chExt cx="5509807" cy="2194331"/>
          </a:xfrm>
        </p:grpSpPr>
        <p:grpSp>
          <p:nvGrpSpPr>
            <p:cNvPr id="3" name="object 3"/>
            <p:cNvGrpSpPr/>
            <p:nvPr/>
          </p:nvGrpSpPr>
          <p:grpSpPr>
            <a:xfrm>
              <a:off x="838200" y="1911441"/>
              <a:ext cx="5500012" cy="2097345"/>
              <a:chOff x="489108" y="1658968"/>
              <a:chExt cx="4824095" cy="1839595"/>
            </a:xfrm>
            <a:solidFill>
              <a:srgbClr val="EFFCEE"/>
            </a:solidFill>
          </p:grpSpPr>
          <p:sp>
            <p:nvSpPr>
              <p:cNvPr id="4" name="object 4"/>
              <p:cNvSpPr/>
              <p:nvPr/>
            </p:nvSpPr>
            <p:spPr>
              <a:xfrm>
                <a:off x="510301" y="1658968"/>
                <a:ext cx="4802505" cy="1839595"/>
              </a:xfrm>
              <a:custGeom>
                <a:avLst/>
                <a:gdLst/>
                <a:ahLst/>
                <a:cxnLst/>
                <a:rect l="l" t="t" r="r" b="b"/>
                <a:pathLst>
                  <a:path w="4802505" h="1839595">
                    <a:moveTo>
                      <a:pt x="4723155" y="1839561"/>
                    </a:moveTo>
                    <a:lnTo>
                      <a:pt x="59404" y="1839561"/>
                    </a:lnTo>
                    <a:lnTo>
                      <a:pt x="55270" y="1839019"/>
                    </a:lnTo>
                    <a:lnTo>
                      <a:pt x="21573" y="1818666"/>
                    </a:lnTo>
                    <a:lnTo>
                      <a:pt x="3242" y="1782087"/>
                    </a:lnTo>
                    <a:lnTo>
                      <a:pt x="0" y="1760356"/>
                    </a:lnTo>
                    <a:lnTo>
                      <a:pt x="0" y="1754790"/>
                    </a:lnTo>
                    <a:lnTo>
                      <a:pt x="0" y="79205"/>
                    </a:lnTo>
                    <a:lnTo>
                      <a:pt x="13034" y="33046"/>
                    </a:lnTo>
                    <a:lnTo>
                      <a:pt x="43105" y="4321"/>
                    </a:lnTo>
                    <a:lnTo>
                      <a:pt x="59404" y="0"/>
                    </a:lnTo>
                    <a:lnTo>
                      <a:pt x="4723155" y="0"/>
                    </a:lnTo>
                    <a:lnTo>
                      <a:pt x="4760057" y="11192"/>
                    </a:lnTo>
                    <a:lnTo>
                      <a:pt x="4791167" y="42301"/>
                    </a:lnTo>
                    <a:lnTo>
                      <a:pt x="4802361" y="79205"/>
                    </a:lnTo>
                    <a:lnTo>
                      <a:pt x="4802361" y="1760356"/>
                    </a:lnTo>
                    <a:lnTo>
                      <a:pt x="4791167" y="1797255"/>
                    </a:lnTo>
                    <a:lnTo>
                      <a:pt x="4760058" y="1828362"/>
                    </a:lnTo>
                    <a:lnTo>
                      <a:pt x="4728668" y="1839016"/>
                    </a:lnTo>
                    <a:lnTo>
                      <a:pt x="4723155" y="1839561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89108" y="1659278"/>
                <a:ext cx="78740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78740" h="1838960">
                    <a:moveTo>
                      <a:pt x="78375" y="1838945"/>
                    </a:moveTo>
                    <a:lnTo>
                      <a:pt x="37666" y="1824980"/>
                    </a:lnTo>
                    <a:lnTo>
                      <a:pt x="10021" y="1794483"/>
                    </a:lnTo>
                    <a:lnTo>
                      <a:pt x="0" y="1754481"/>
                    </a:lnTo>
                    <a:lnTo>
                      <a:pt x="0" y="84463"/>
                    </a:lnTo>
                    <a:lnTo>
                      <a:pt x="10021" y="44461"/>
                    </a:lnTo>
                    <a:lnTo>
                      <a:pt x="37666" y="13964"/>
                    </a:lnTo>
                    <a:lnTo>
                      <a:pt x="76421" y="94"/>
                    </a:lnTo>
                    <a:lnTo>
                      <a:pt x="78375" y="0"/>
                    </a:lnTo>
                    <a:lnTo>
                      <a:pt x="73744" y="1841"/>
                    </a:lnTo>
                    <a:lnTo>
                      <a:pt x="63359" y="10445"/>
                    </a:lnTo>
                    <a:lnTo>
                      <a:pt x="45612" y="52022"/>
                    </a:lnTo>
                    <a:lnTo>
                      <a:pt x="42386" y="84463"/>
                    </a:lnTo>
                    <a:lnTo>
                      <a:pt x="42386" y="1754481"/>
                    </a:lnTo>
                    <a:lnTo>
                      <a:pt x="47396" y="1794483"/>
                    </a:lnTo>
                    <a:lnTo>
                      <a:pt x="73744" y="1837102"/>
                    </a:lnTo>
                    <a:lnTo>
                      <a:pt x="78375" y="1838945"/>
                    </a:lnTo>
                    <a:close/>
                  </a:path>
                </a:pathLst>
              </a:custGeom>
              <a:solidFill>
                <a:srgbClr val="CEF5C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6"/>
            <p:cNvSpPr txBox="1"/>
            <p:nvPr/>
          </p:nvSpPr>
          <p:spPr>
            <a:xfrm>
              <a:off x="828405" y="1814455"/>
              <a:ext cx="5267594" cy="1841915"/>
            </a:xfrm>
            <a:prstGeom prst="rect">
              <a:avLst/>
            </a:prstGeom>
          </p:spPr>
          <p:txBody>
            <a:bodyPr vert="horz" wrap="square" lIns="0" tIns="14479" rIns="0" bIns="0" rtlCol="0">
              <a:spAutoFit/>
            </a:bodyPr>
            <a:lstStyle/>
            <a:p>
              <a:pPr>
                <a:spcBef>
                  <a:spcPts val="997"/>
                </a:spcBef>
              </a:pPr>
              <a:endParaRPr lang="en-US" sz="1824">
                <a:latin typeface="Segoe UI"/>
                <a:cs typeface="Segoe UI"/>
              </a:endParaRPr>
            </a:p>
            <a:p>
              <a:pPr marL="304072"/>
              <a:r>
                <a:rPr lang="en-US" sz="5000" b="1" spc="-57">
                  <a:solidFill>
                    <a:schemeClr val="accent2">
                      <a:lumMod val="90000"/>
                    </a:schemeClr>
                  </a:solidFill>
                  <a:latin typeface="Baguet Script" panose="00000500000000000000" pitchFamily="2" charset="0"/>
                  <a:cs typeface="Segoe UI"/>
                </a:rPr>
                <a:t>S</a:t>
              </a:r>
              <a:r>
                <a:rPr lang="en-US" sz="5000" b="1" spc="-57">
                  <a:solidFill>
                    <a:srgbClr val="3398DA"/>
                  </a:solidFill>
                  <a:latin typeface="Baguet Script" panose="00000500000000000000" pitchFamily="2" charset="0"/>
                  <a:cs typeface="Segoe UI"/>
                </a:rPr>
                <a:t>  </a:t>
              </a:r>
              <a:r>
                <a:rPr lang="en-US" sz="2200" b="1" spc="-23">
                  <a:solidFill>
                    <a:srgbClr val="33495D"/>
                  </a:solidFill>
                  <a:latin typeface="Segoe UI"/>
                  <a:cs typeface="Segoe UI"/>
                </a:rPr>
                <a:t>STOP</a:t>
              </a:r>
              <a:endParaRPr lang="en-US" sz="2200">
                <a:latin typeface="Segoe UI"/>
                <a:cs typeface="Segoe UI"/>
              </a:endParaRPr>
            </a:p>
            <a:p>
              <a:pPr marL="304072" marR="5791">
                <a:lnSpc>
                  <a:spcPct val="111200"/>
                </a:lnSpc>
                <a:spcBef>
                  <a:spcPts val="1249"/>
                </a:spcBef>
              </a:pP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Pause</a:t>
              </a:r>
              <a:r>
                <a:rPr lang="en-US" sz="1900" spc="28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and</a:t>
              </a:r>
              <a:r>
                <a:rPr lang="en-US"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check</a:t>
              </a:r>
              <a:r>
                <a:rPr lang="en-US"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your</a:t>
              </a:r>
              <a:r>
                <a:rPr lang="en-US"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emotional</a:t>
              </a:r>
              <a:r>
                <a:rPr lang="en-US"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response.</a:t>
              </a:r>
              <a:r>
                <a:rPr lang="en-US"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Are</a:t>
              </a:r>
              <a:r>
                <a:rPr lang="en-US"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you</a:t>
              </a:r>
              <a:r>
                <a:rPr lang="en-US"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reacting</a:t>
              </a:r>
              <a:r>
                <a:rPr lang="en-US"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strongly</a:t>
              </a:r>
              <a:r>
                <a:rPr lang="en-US"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900" spc="-28">
                  <a:solidFill>
                    <a:srgbClr val="333333"/>
                  </a:solidFill>
                  <a:latin typeface="Segoe UI"/>
                  <a:cs typeface="Segoe UI"/>
                </a:rPr>
                <a:t>to </a:t>
              </a: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this</a:t>
              </a:r>
              <a:r>
                <a:rPr lang="en-US" sz="1900" spc="17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900" spc="-12">
                  <a:solidFill>
                    <a:srgbClr val="333333"/>
                  </a:solidFill>
                  <a:latin typeface="Segoe UI"/>
                  <a:cs typeface="Segoe UI"/>
                </a:rPr>
                <a:t>information?</a:t>
              </a:r>
              <a:endParaRPr lang="en-US" sz="1900">
                <a:latin typeface="Segoe UI"/>
                <a:cs typeface="Segoe UI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6DF1B8-5B8C-F2E0-D2EF-56A4D53063E3}"/>
              </a:ext>
            </a:extLst>
          </p:cNvPr>
          <p:cNvGrpSpPr/>
          <p:nvPr/>
        </p:nvGrpSpPr>
        <p:grpSpPr>
          <a:xfrm>
            <a:off x="6434246" y="1911441"/>
            <a:ext cx="5489876" cy="2097345"/>
            <a:chOff x="6434246" y="1911441"/>
            <a:chExt cx="5489876" cy="2097345"/>
          </a:xfrm>
        </p:grpSpPr>
        <p:grpSp>
          <p:nvGrpSpPr>
            <p:cNvPr id="7" name="object 7"/>
            <p:cNvGrpSpPr/>
            <p:nvPr/>
          </p:nvGrpSpPr>
          <p:grpSpPr>
            <a:xfrm>
              <a:off x="6434246" y="1911441"/>
              <a:ext cx="5489876" cy="2097345"/>
              <a:chOff x="5397436" y="1658968"/>
              <a:chExt cx="4815205" cy="1839595"/>
            </a:xfrm>
            <a:solidFill>
              <a:srgbClr val="E9F7F4"/>
            </a:solidFill>
          </p:grpSpPr>
          <p:sp>
            <p:nvSpPr>
              <p:cNvPr id="8" name="object 8"/>
              <p:cNvSpPr/>
              <p:nvPr/>
            </p:nvSpPr>
            <p:spPr>
              <a:xfrm>
                <a:off x="5418629" y="1658968"/>
                <a:ext cx="4794250" cy="1839595"/>
              </a:xfrm>
              <a:custGeom>
                <a:avLst/>
                <a:gdLst/>
                <a:ahLst/>
                <a:cxnLst/>
                <a:rect l="l" t="t" r="r" b="b"/>
                <a:pathLst>
                  <a:path w="4794250" h="1839595">
                    <a:moveTo>
                      <a:pt x="4714679" y="1839561"/>
                    </a:moveTo>
                    <a:lnTo>
                      <a:pt x="59404" y="1839561"/>
                    </a:lnTo>
                    <a:lnTo>
                      <a:pt x="55269" y="1839019"/>
                    </a:lnTo>
                    <a:lnTo>
                      <a:pt x="21573" y="1818666"/>
                    </a:lnTo>
                    <a:lnTo>
                      <a:pt x="3241" y="1782087"/>
                    </a:lnTo>
                    <a:lnTo>
                      <a:pt x="0" y="1760356"/>
                    </a:lnTo>
                    <a:lnTo>
                      <a:pt x="0" y="1754790"/>
                    </a:lnTo>
                    <a:lnTo>
                      <a:pt x="0" y="79205"/>
                    </a:lnTo>
                    <a:lnTo>
                      <a:pt x="13034" y="33046"/>
                    </a:lnTo>
                    <a:lnTo>
                      <a:pt x="43104" y="4321"/>
                    </a:lnTo>
                    <a:lnTo>
                      <a:pt x="59404" y="0"/>
                    </a:lnTo>
                    <a:lnTo>
                      <a:pt x="4714679" y="0"/>
                    </a:lnTo>
                    <a:lnTo>
                      <a:pt x="4751580" y="11192"/>
                    </a:lnTo>
                    <a:lnTo>
                      <a:pt x="4782690" y="42301"/>
                    </a:lnTo>
                    <a:lnTo>
                      <a:pt x="4793884" y="79205"/>
                    </a:lnTo>
                    <a:lnTo>
                      <a:pt x="4793884" y="1760356"/>
                    </a:lnTo>
                    <a:lnTo>
                      <a:pt x="4782690" y="1797255"/>
                    </a:lnTo>
                    <a:lnTo>
                      <a:pt x="4751580" y="1828362"/>
                    </a:lnTo>
                    <a:lnTo>
                      <a:pt x="4720191" y="1839016"/>
                    </a:lnTo>
                    <a:lnTo>
                      <a:pt x="4714679" y="1839561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5397436" y="1659278"/>
                <a:ext cx="78740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78739" h="1838960">
                    <a:moveTo>
                      <a:pt x="78375" y="1838945"/>
                    </a:moveTo>
                    <a:lnTo>
                      <a:pt x="37666" y="1824980"/>
                    </a:lnTo>
                    <a:lnTo>
                      <a:pt x="10020" y="1794483"/>
                    </a:lnTo>
                    <a:lnTo>
                      <a:pt x="0" y="1754481"/>
                    </a:lnTo>
                    <a:lnTo>
                      <a:pt x="0" y="84463"/>
                    </a:lnTo>
                    <a:lnTo>
                      <a:pt x="10020" y="44461"/>
                    </a:lnTo>
                    <a:lnTo>
                      <a:pt x="37666" y="13964"/>
                    </a:lnTo>
                    <a:lnTo>
                      <a:pt x="76421" y="94"/>
                    </a:lnTo>
                    <a:lnTo>
                      <a:pt x="78374" y="0"/>
                    </a:lnTo>
                    <a:lnTo>
                      <a:pt x="73744" y="1841"/>
                    </a:lnTo>
                    <a:lnTo>
                      <a:pt x="63358" y="10445"/>
                    </a:lnTo>
                    <a:lnTo>
                      <a:pt x="45612" y="52022"/>
                    </a:lnTo>
                    <a:lnTo>
                      <a:pt x="42386" y="84463"/>
                    </a:lnTo>
                    <a:lnTo>
                      <a:pt x="42386" y="1754481"/>
                    </a:lnTo>
                    <a:lnTo>
                      <a:pt x="47396" y="1794483"/>
                    </a:lnTo>
                    <a:lnTo>
                      <a:pt x="73744" y="1837102"/>
                    </a:lnTo>
                    <a:lnTo>
                      <a:pt x="78375" y="1838945"/>
                    </a:lnTo>
                    <a:close/>
                  </a:path>
                </a:pathLst>
              </a:custGeom>
              <a:solidFill>
                <a:srgbClr val="C8ECE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10"/>
            <p:cNvSpPr txBox="1"/>
            <p:nvPr/>
          </p:nvSpPr>
          <p:spPr>
            <a:xfrm>
              <a:off x="6704883" y="2171445"/>
              <a:ext cx="5010867" cy="1564854"/>
            </a:xfrm>
            <a:prstGeom prst="rect">
              <a:avLst/>
            </a:prstGeom>
          </p:spPr>
          <p:txBody>
            <a:bodyPr vert="horz" wrap="square" lIns="0" tIns="18100" rIns="0" bIns="0" rtlCol="0">
              <a:spAutoFit/>
            </a:bodyPr>
            <a:lstStyle/>
            <a:p>
              <a:pPr marL="14480"/>
              <a:r>
                <a:rPr sz="5000" b="1" spc="-57">
                  <a:solidFill>
                    <a:schemeClr val="accent2">
                      <a:lumMod val="90000"/>
                    </a:schemeClr>
                  </a:solidFill>
                  <a:latin typeface="Baguet Script" panose="00000500000000000000" pitchFamily="2" charset="0"/>
                  <a:cs typeface="Segoe UI"/>
                </a:rPr>
                <a:t>I</a:t>
              </a:r>
              <a:r>
                <a:rPr lang="en-US" sz="3400">
                  <a:latin typeface="Segoe UI"/>
                  <a:cs typeface="Segoe UI"/>
                </a:rPr>
                <a:t>  </a:t>
              </a:r>
              <a:r>
                <a:rPr sz="2200" b="1" spc="-12">
                  <a:solidFill>
                    <a:srgbClr val="33495D"/>
                  </a:solidFill>
                  <a:latin typeface="Segoe UI"/>
                  <a:cs typeface="Segoe UI"/>
                </a:rPr>
                <a:t>INVESTIGATE</a:t>
              </a:r>
              <a:endParaRPr sz="2200">
                <a:latin typeface="Segoe UI"/>
                <a:cs typeface="Segoe UI"/>
              </a:endParaRPr>
            </a:p>
            <a:p>
              <a:pPr marL="14480" marR="5791">
                <a:lnSpc>
                  <a:spcPct val="111200"/>
                </a:lnSpc>
                <a:spcBef>
                  <a:spcPts val="1249"/>
                </a:spcBef>
              </a:pP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Research</a:t>
              </a:r>
              <a:r>
                <a:rPr sz="1900" spc="28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the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source.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Who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created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this?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What's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their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track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record</a:t>
              </a:r>
              <a:r>
                <a:rPr sz="1900" spc="28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 spc="-28">
                  <a:solidFill>
                    <a:srgbClr val="333333"/>
                  </a:solidFill>
                  <a:latin typeface="Segoe UI"/>
                  <a:cs typeface="Segoe UI"/>
                </a:rPr>
                <a:t>and </a:t>
              </a:r>
              <a:r>
                <a:rPr sz="1900" spc="-12">
                  <a:solidFill>
                    <a:srgbClr val="333333"/>
                  </a:solidFill>
                  <a:latin typeface="Segoe UI"/>
                  <a:cs typeface="Segoe UI"/>
                </a:rPr>
                <a:t>motivation?</a:t>
              </a:r>
              <a:endParaRPr sz="1900">
                <a:latin typeface="Segoe UI"/>
                <a:cs typeface="Segoe U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3036FF9-A926-5429-EE87-31893BBC4297}"/>
              </a:ext>
            </a:extLst>
          </p:cNvPr>
          <p:cNvGrpSpPr/>
          <p:nvPr/>
        </p:nvGrpSpPr>
        <p:grpSpPr>
          <a:xfrm>
            <a:off x="838200" y="4105401"/>
            <a:ext cx="5500012" cy="2097345"/>
            <a:chOff x="838200" y="4105401"/>
            <a:chExt cx="5500012" cy="2097345"/>
          </a:xfrm>
        </p:grpSpPr>
        <p:grpSp>
          <p:nvGrpSpPr>
            <p:cNvPr id="11" name="object 11"/>
            <p:cNvGrpSpPr/>
            <p:nvPr/>
          </p:nvGrpSpPr>
          <p:grpSpPr>
            <a:xfrm>
              <a:off x="838200" y="4105401"/>
              <a:ext cx="5500012" cy="2097345"/>
              <a:chOff x="489108" y="3583304"/>
              <a:chExt cx="4824095" cy="1839595"/>
            </a:xfrm>
            <a:solidFill>
              <a:srgbClr val="F0FAF8"/>
            </a:solidFill>
          </p:grpSpPr>
          <p:sp>
            <p:nvSpPr>
              <p:cNvPr id="12" name="object 12"/>
              <p:cNvSpPr/>
              <p:nvPr/>
            </p:nvSpPr>
            <p:spPr>
              <a:xfrm>
                <a:off x="510301" y="3583304"/>
                <a:ext cx="4802505" cy="1839595"/>
              </a:xfrm>
              <a:custGeom>
                <a:avLst/>
                <a:gdLst/>
                <a:ahLst/>
                <a:cxnLst/>
                <a:rect l="l" t="t" r="r" b="b"/>
                <a:pathLst>
                  <a:path w="4802505" h="1839595">
                    <a:moveTo>
                      <a:pt x="4723155" y="1839561"/>
                    </a:moveTo>
                    <a:lnTo>
                      <a:pt x="59404" y="1839561"/>
                    </a:lnTo>
                    <a:lnTo>
                      <a:pt x="55270" y="1839019"/>
                    </a:lnTo>
                    <a:lnTo>
                      <a:pt x="21573" y="1818668"/>
                    </a:lnTo>
                    <a:lnTo>
                      <a:pt x="3242" y="1782087"/>
                    </a:lnTo>
                    <a:lnTo>
                      <a:pt x="0" y="1760356"/>
                    </a:lnTo>
                    <a:lnTo>
                      <a:pt x="0" y="1754790"/>
                    </a:lnTo>
                    <a:lnTo>
                      <a:pt x="0" y="79207"/>
                    </a:lnTo>
                    <a:lnTo>
                      <a:pt x="13034" y="33043"/>
                    </a:lnTo>
                    <a:lnTo>
                      <a:pt x="43105" y="4321"/>
                    </a:lnTo>
                    <a:lnTo>
                      <a:pt x="59404" y="0"/>
                    </a:lnTo>
                    <a:lnTo>
                      <a:pt x="4723155" y="0"/>
                    </a:lnTo>
                    <a:lnTo>
                      <a:pt x="4760057" y="11190"/>
                    </a:lnTo>
                    <a:lnTo>
                      <a:pt x="4791167" y="42298"/>
                    </a:lnTo>
                    <a:lnTo>
                      <a:pt x="4802361" y="79207"/>
                    </a:lnTo>
                    <a:lnTo>
                      <a:pt x="4802361" y="1760356"/>
                    </a:lnTo>
                    <a:lnTo>
                      <a:pt x="4791167" y="1797257"/>
                    </a:lnTo>
                    <a:lnTo>
                      <a:pt x="4760058" y="1828364"/>
                    </a:lnTo>
                    <a:lnTo>
                      <a:pt x="4728668" y="1839019"/>
                    </a:lnTo>
                    <a:lnTo>
                      <a:pt x="4723155" y="1839561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489108" y="3583614"/>
                <a:ext cx="78740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78740" h="1838960">
                    <a:moveTo>
                      <a:pt x="78376" y="1838945"/>
                    </a:moveTo>
                    <a:lnTo>
                      <a:pt x="37666" y="1824979"/>
                    </a:lnTo>
                    <a:lnTo>
                      <a:pt x="10021" y="1794483"/>
                    </a:lnTo>
                    <a:lnTo>
                      <a:pt x="0" y="1754481"/>
                    </a:lnTo>
                    <a:lnTo>
                      <a:pt x="0" y="84463"/>
                    </a:lnTo>
                    <a:lnTo>
                      <a:pt x="10021" y="44461"/>
                    </a:lnTo>
                    <a:lnTo>
                      <a:pt x="37666" y="13964"/>
                    </a:lnTo>
                    <a:lnTo>
                      <a:pt x="76421" y="94"/>
                    </a:lnTo>
                    <a:lnTo>
                      <a:pt x="78375" y="0"/>
                    </a:lnTo>
                    <a:lnTo>
                      <a:pt x="73744" y="1841"/>
                    </a:lnTo>
                    <a:lnTo>
                      <a:pt x="63359" y="10445"/>
                    </a:lnTo>
                    <a:lnTo>
                      <a:pt x="45612" y="52022"/>
                    </a:lnTo>
                    <a:lnTo>
                      <a:pt x="42386" y="84463"/>
                    </a:lnTo>
                    <a:lnTo>
                      <a:pt x="42386" y="1754481"/>
                    </a:lnTo>
                    <a:lnTo>
                      <a:pt x="47396" y="1794483"/>
                    </a:lnTo>
                    <a:lnTo>
                      <a:pt x="73744" y="1837102"/>
                    </a:lnTo>
                    <a:lnTo>
                      <a:pt x="78376" y="1838945"/>
                    </a:lnTo>
                    <a:close/>
                  </a:path>
                </a:pathLst>
              </a:custGeom>
              <a:solidFill>
                <a:srgbClr val="E1ED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14"/>
            <p:cNvSpPr txBox="1"/>
            <p:nvPr/>
          </p:nvSpPr>
          <p:spPr>
            <a:xfrm>
              <a:off x="1113672" y="4365405"/>
              <a:ext cx="4982327" cy="1564854"/>
            </a:xfrm>
            <a:prstGeom prst="rect">
              <a:avLst/>
            </a:prstGeom>
          </p:spPr>
          <p:txBody>
            <a:bodyPr vert="horz" wrap="square" lIns="0" tIns="18100" rIns="0" bIns="0" rtlCol="0">
              <a:spAutoFit/>
            </a:bodyPr>
            <a:lstStyle/>
            <a:p>
              <a:pPr marL="14480"/>
              <a:r>
                <a:rPr sz="5000" b="1" spc="-57">
                  <a:solidFill>
                    <a:schemeClr val="accent2">
                      <a:lumMod val="90000"/>
                    </a:schemeClr>
                  </a:solidFill>
                  <a:latin typeface="Baguet Script" panose="00000500000000000000" pitchFamily="2" charset="0"/>
                  <a:cs typeface="Segoe UI"/>
                </a:rPr>
                <a:t>F</a:t>
              </a:r>
              <a:r>
                <a:rPr lang="en-US" sz="3400" b="1" spc="-57">
                  <a:solidFill>
                    <a:srgbClr val="3398DA"/>
                  </a:solidFill>
                  <a:latin typeface="Segoe UI"/>
                  <a:cs typeface="Segoe UI"/>
                </a:rPr>
                <a:t>  </a:t>
              </a:r>
              <a:r>
                <a:rPr sz="2200" b="1" spc="-23">
                  <a:solidFill>
                    <a:srgbClr val="33495D"/>
                  </a:solidFill>
                  <a:latin typeface="Segoe UI"/>
                  <a:cs typeface="Segoe UI"/>
                </a:rPr>
                <a:t>FIND</a:t>
              </a:r>
              <a:endParaRPr sz="2200">
                <a:latin typeface="Segoe UI"/>
                <a:cs typeface="Segoe UI"/>
              </a:endParaRPr>
            </a:p>
            <a:p>
              <a:pPr marL="14480" marR="5791">
                <a:lnSpc>
                  <a:spcPct val="111300"/>
                </a:lnSpc>
                <a:spcBef>
                  <a:spcPts val="1249"/>
                </a:spcBef>
              </a:pP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Look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for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better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coverage.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What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do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other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reputable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sources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say</a:t>
              </a:r>
              <a:r>
                <a:rPr sz="1900" spc="34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 spc="-12">
                  <a:solidFill>
                    <a:srgbClr val="333333"/>
                  </a:solidFill>
                  <a:latin typeface="Segoe UI"/>
                  <a:cs typeface="Segoe UI"/>
                </a:rPr>
                <a:t>about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this</a:t>
              </a:r>
              <a:r>
                <a:rPr sz="1900" spc="17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 spc="-12">
                  <a:solidFill>
                    <a:srgbClr val="333333"/>
                  </a:solidFill>
                  <a:latin typeface="Segoe UI"/>
                  <a:cs typeface="Segoe UI"/>
                </a:rPr>
                <a:t>claim?</a:t>
              </a:r>
              <a:endParaRPr sz="1900">
                <a:latin typeface="Segoe UI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A9220F-FFB8-7811-92CF-F66E64159DD5}"/>
              </a:ext>
            </a:extLst>
          </p:cNvPr>
          <p:cNvGrpSpPr/>
          <p:nvPr/>
        </p:nvGrpSpPr>
        <p:grpSpPr>
          <a:xfrm>
            <a:off x="6434246" y="4105401"/>
            <a:ext cx="5489876" cy="2097345"/>
            <a:chOff x="6434246" y="4105401"/>
            <a:chExt cx="5489876" cy="2097345"/>
          </a:xfrm>
        </p:grpSpPr>
        <p:grpSp>
          <p:nvGrpSpPr>
            <p:cNvPr id="15" name="object 15"/>
            <p:cNvGrpSpPr/>
            <p:nvPr/>
          </p:nvGrpSpPr>
          <p:grpSpPr>
            <a:xfrm>
              <a:off x="6434246" y="4105401"/>
              <a:ext cx="5489876" cy="2097345"/>
              <a:chOff x="5397436" y="3583304"/>
              <a:chExt cx="4815205" cy="1839595"/>
            </a:xfrm>
            <a:solidFill>
              <a:srgbClr val="FFEFF9"/>
            </a:solidFill>
          </p:grpSpPr>
          <p:sp>
            <p:nvSpPr>
              <p:cNvPr id="16" name="object 16"/>
              <p:cNvSpPr/>
              <p:nvPr/>
            </p:nvSpPr>
            <p:spPr>
              <a:xfrm>
                <a:off x="5418629" y="3583304"/>
                <a:ext cx="4794250" cy="1839595"/>
              </a:xfrm>
              <a:custGeom>
                <a:avLst/>
                <a:gdLst/>
                <a:ahLst/>
                <a:cxnLst/>
                <a:rect l="l" t="t" r="r" b="b"/>
                <a:pathLst>
                  <a:path w="4794250" h="1839595">
                    <a:moveTo>
                      <a:pt x="4714679" y="1839561"/>
                    </a:moveTo>
                    <a:lnTo>
                      <a:pt x="59404" y="1839561"/>
                    </a:lnTo>
                    <a:lnTo>
                      <a:pt x="55269" y="1839019"/>
                    </a:lnTo>
                    <a:lnTo>
                      <a:pt x="21573" y="1818668"/>
                    </a:lnTo>
                    <a:lnTo>
                      <a:pt x="3241" y="1782087"/>
                    </a:lnTo>
                    <a:lnTo>
                      <a:pt x="0" y="1760356"/>
                    </a:lnTo>
                    <a:lnTo>
                      <a:pt x="0" y="1754790"/>
                    </a:lnTo>
                    <a:lnTo>
                      <a:pt x="0" y="79207"/>
                    </a:lnTo>
                    <a:lnTo>
                      <a:pt x="13034" y="33043"/>
                    </a:lnTo>
                    <a:lnTo>
                      <a:pt x="43104" y="4321"/>
                    </a:lnTo>
                    <a:lnTo>
                      <a:pt x="59404" y="0"/>
                    </a:lnTo>
                    <a:lnTo>
                      <a:pt x="4714679" y="0"/>
                    </a:lnTo>
                    <a:lnTo>
                      <a:pt x="4751580" y="11190"/>
                    </a:lnTo>
                    <a:lnTo>
                      <a:pt x="4782690" y="42298"/>
                    </a:lnTo>
                    <a:lnTo>
                      <a:pt x="4793884" y="79207"/>
                    </a:lnTo>
                    <a:lnTo>
                      <a:pt x="4793884" y="1760356"/>
                    </a:lnTo>
                    <a:lnTo>
                      <a:pt x="4782690" y="1797257"/>
                    </a:lnTo>
                    <a:lnTo>
                      <a:pt x="4751580" y="1828364"/>
                    </a:lnTo>
                    <a:lnTo>
                      <a:pt x="4720191" y="1839019"/>
                    </a:lnTo>
                    <a:lnTo>
                      <a:pt x="4714679" y="1839561"/>
                    </a:lnTo>
                    <a:close/>
                  </a:path>
                </a:pathLst>
              </a:custGeom>
              <a:solidFill>
                <a:srgbClr val="FFF7F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5397436" y="3583614"/>
                <a:ext cx="78740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78739" h="1838960">
                    <a:moveTo>
                      <a:pt x="78375" y="1838945"/>
                    </a:moveTo>
                    <a:lnTo>
                      <a:pt x="37666" y="1824979"/>
                    </a:lnTo>
                    <a:lnTo>
                      <a:pt x="10020" y="1794483"/>
                    </a:lnTo>
                    <a:lnTo>
                      <a:pt x="0" y="1754481"/>
                    </a:lnTo>
                    <a:lnTo>
                      <a:pt x="0" y="84463"/>
                    </a:lnTo>
                    <a:lnTo>
                      <a:pt x="10020" y="44461"/>
                    </a:lnTo>
                    <a:lnTo>
                      <a:pt x="37666" y="13964"/>
                    </a:lnTo>
                    <a:lnTo>
                      <a:pt x="76421" y="94"/>
                    </a:lnTo>
                    <a:lnTo>
                      <a:pt x="78374" y="0"/>
                    </a:lnTo>
                    <a:lnTo>
                      <a:pt x="73744" y="1841"/>
                    </a:lnTo>
                    <a:lnTo>
                      <a:pt x="63358" y="10445"/>
                    </a:lnTo>
                    <a:lnTo>
                      <a:pt x="45612" y="52022"/>
                    </a:lnTo>
                    <a:lnTo>
                      <a:pt x="42386" y="84463"/>
                    </a:lnTo>
                    <a:lnTo>
                      <a:pt x="42386" y="1754481"/>
                    </a:lnTo>
                    <a:lnTo>
                      <a:pt x="47396" y="1794483"/>
                    </a:lnTo>
                    <a:lnTo>
                      <a:pt x="73744" y="1837102"/>
                    </a:lnTo>
                    <a:lnTo>
                      <a:pt x="78375" y="1838945"/>
                    </a:lnTo>
                    <a:close/>
                  </a:path>
                </a:pathLst>
              </a:custGeom>
              <a:solidFill>
                <a:srgbClr val="FFEBF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8"/>
            <p:cNvSpPr txBox="1"/>
            <p:nvPr/>
          </p:nvSpPr>
          <p:spPr>
            <a:xfrm>
              <a:off x="6704883" y="4365405"/>
              <a:ext cx="5010867" cy="1552030"/>
            </a:xfrm>
            <a:prstGeom prst="rect">
              <a:avLst/>
            </a:prstGeom>
          </p:spPr>
          <p:txBody>
            <a:bodyPr vert="horz" wrap="square" lIns="0" tIns="18100" rIns="0" bIns="0" rtlCol="0">
              <a:spAutoFit/>
            </a:bodyPr>
            <a:lstStyle/>
            <a:p>
              <a:pPr marL="14480"/>
              <a:r>
                <a:rPr sz="5000" b="1" spc="-57">
                  <a:solidFill>
                    <a:schemeClr val="accent2">
                      <a:lumMod val="90000"/>
                    </a:schemeClr>
                  </a:solidFill>
                  <a:latin typeface="Baguet Script" panose="00000500000000000000" pitchFamily="2" charset="0"/>
                  <a:cs typeface="Segoe UI"/>
                </a:rPr>
                <a:t>T</a:t>
              </a:r>
              <a:r>
                <a:rPr lang="en-US" sz="3400">
                  <a:latin typeface="Segoe UI"/>
                  <a:cs typeface="Segoe UI"/>
                </a:rPr>
                <a:t>  </a:t>
              </a:r>
              <a:r>
                <a:rPr sz="2200" b="1" spc="-12">
                  <a:solidFill>
                    <a:srgbClr val="33495D"/>
                  </a:solidFill>
                  <a:latin typeface="Segoe UI"/>
                  <a:cs typeface="Segoe UI"/>
                </a:rPr>
                <a:t>TRACE</a:t>
              </a:r>
              <a:endParaRPr sz="2200">
                <a:latin typeface="Segoe UI"/>
                <a:cs typeface="Segoe UI"/>
              </a:endParaRPr>
            </a:p>
            <a:p>
              <a:pPr marL="14480">
                <a:spcBef>
                  <a:spcPts val="1408"/>
                </a:spcBef>
              </a:pP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Follow</a:t>
              </a:r>
              <a:r>
                <a:rPr sz="1900" spc="45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information</a:t>
              </a:r>
              <a:r>
                <a:rPr sz="1900" spc="5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back</a:t>
              </a:r>
              <a:r>
                <a:rPr sz="1900" spc="5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to</a:t>
              </a:r>
              <a:r>
                <a:rPr sz="1900" spc="45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its</a:t>
              </a:r>
              <a:r>
                <a:rPr sz="1900" spc="5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original</a:t>
              </a:r>
              <a:r>
                <a:rPr sz="1900" spc="5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source</a:t>
              </a:r>
              <a:r>
                <a:rPr sz="1900" spc="45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>
                  <a:solidFill>
                    <a:srgbClr val="333333"/>
                  </a:solidFill>
                  <a:latin typeface="Segoe UI"/>
                  <a:cs typeface="Segoe UI"/>
                </a:rPr>
                <a:t>and</a:t>
              </a:r>
              <a:r>
                <a:rPr sz="1900" spc="5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sz="1900" spc="-12">
                  <a:solidFill>
                    <a:srgbClr val="333333"/>
                  </a:solidFill>
                  <a:latin typeface="Segoe UI"/>
                  <a:cs typeface="Segoe UI"/>
                </a:rPr>
                <a:t>context.</a:t>
              </a:r>
              <a:endParaRPr sz="1900">
                <a:latin typeface="Segoe UI"/>
                <a:cs typeface="Segoe UI"/>
              </a:endParaRPr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CDC5CACD-0768-F1E3-2DDC-283F75D1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1719"/>
          </a:xfrm>
        </p:spPr>
        <p:txBody>
          <a:bodyPr/>
          <a:lstStyle/>
          <a:p>
            <a:r>
              <a:rPr lang="en-US"/>
              <a:t>The</a:t>
            </a:r>
            <a:r>
              <a:rPr lang="en-US" spc="-12"/>
              <a:t> </a:t>
            </a:r>
            <a:r>
              <a:rPr lang="en-US"/>
              <a:t>SIFT</a:t>
            </a:r>
            <a:r>
              <a:rPr lang="en-US" spc="-12"/>
              <a:t>  Method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065B81-2960-9694-D8C1-E4C8DA48AAB3}"/>
              </a:ext>
            </a:extLst>
          </p:cNvPr>
          <p:cNvSpPr txBox="1"/>
          <p:nvPr/>
        </p:nvSpPr>
        <p:spPr>
          <a:xfrm>
            <a:off x="838200" y="1380486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80">
              <a:spcBef>
                <a:spcPts val="114"/>
              </a:spcBef>
            </a:pP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A</a:t>
            </a:r>
            <a:r>
              <a:rPr lang="en-US" sz="1800" b="1" spc="-23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Strategy</a:t>
            </a:r>
            <a:r>
              <a:rPr lang="en-US" sz="1800" b="1" spc="-23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Used</a:t>
            </a:r>
            <a:r>
              <a:rPr lang="en-US" sz="1800" b="1" spc="-23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by</a:t>
            </a:r>
            <a:r>
              <a:rPr lang="en-US" sz="1800" b="1" spc="-23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>
                <a:solidFill>
                  <a:srgbClr val="33495D"/>
                </a:solidFill>
                <a:latin typeface="Segoe UI"/>
                <a:cs typeface="Segoe UI"/>
              </a:rPr>
              <a:t>Professional</a:t>
            </a:r>
            <a:r>
              <a:rPr lang="en-US" sz="1800" b="1" spc="-23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1800" b="1" spc="-40">
                <a:solidFill>
                  <a:srgbClr val="33495D"/>
                </a:solidFill>
                <a:latin typeface="Segoe UI"/>
                <a:cs typeface="Segoe UI"/>
              </a:rPr>
              <a:t>Fact-</a:t>
            </a:r>
            <a:r>
              <a:rPr lang="en-US" sz="1800" b="1" spc="-12">
                <a:solidFill>
                  <a:srgbClr val="33495D"/>
                </a:solidFill>
                <a:latin typeface="Segoe UI"/>
                <a:cs typeface="Segoe UI"/>
              </a:rPr>
              <a:t>Checkers</a:t>
            </a:r>
            <a:endParaRPr lang="en-US" sz="18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1147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2AC132-C1A8-20C5-B329-8C99E55EA39B}"/>
              </a:ext>
            </a:extLst>
          </p:cNvPr>
          <p:cNvGrpSpPr/>
          <p:nvPr/>
        </p:nvGrpSpPr>
        <p:grpSpPr>
          <a:xfrm>
            <a:off x="948501" y="5094921"/>
            <a:ext cx="10405299" cy="990317"/>
            <a:chOff x="1007534" y="4626693"/>
            <a:chExt cx="10727821" cy="9903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05812C4-98A9-C3CA-0EB5-D828DDF97F7D}"/>
                </a:ext>
              </a:extLst>
            </p:cNvPr>
            <p:cNvGrpSpPr/>
            <p:nvPr/>
          </p:nvGrpSpPr>
          <p:grpSpPr>
            <a:xfrm>
              <a:off x="1038224" y="4823191"/>
              <a:ext cx="10697131" cy="793819"/>
              <a:chOff x="971549" y="4660161"/>
              <a:chExt cx="10697131" cy="396737"/>
            </a:xfrm>
          </p:grpSpPr>
          <p:sp>
            <p:nvSpPr>
              <p:cNvPr id="29" name="object 6">
                <a:extLst>
                  <a:ext uri="{FF2B5EF4-FFF2-40B4-BE49-F238E27FC236}">
                    <a16:creationId xmlns:a16="http://schemas.microsoft.com/office/drawing/2014/main" id="{6412D78C-1653-88BB-858A-770DBF89570F}"/>
                  </a:ext>
                </a:extLst>
              </p:cNvPr>
              <p:cNvSpPr/>
              <p:nvPr/>
            </p:nvSpPr>
            <p:spPr>
              <a:xfrm>
                <a:off x="971549" y="4660161"/>
                <a:ext cx="10697131" cy="396737"/>
              </a:xfrm>
              <a:custGeom>
                <a:avLst/>
                <a:gdLst/>
                <a:ahLst/>
                <a:cxnLst/>
                <a:rect l="l" t="t" r="r" b="b"/>
                <a:pathLst>
                  <a:path w="9702800" h="347979">
                    <a:moveTo>
                      <a:pt x="9623006" y="347563"/>
                    </a:moveTo>
                    <a:lnTo>
                      <a:pt x="59404" y="347563"/>
                    </a:lnTo>
                    <a:lnTo>
                      <a:pt x="55270" y="347020"/>
                    </a:lnTo>
                    <a:lnTo>
                      <a:pt x="21573" y="326672"/>
                    </a:lnTo>
                    <a:lnTo>
                      <a:pt x="3242" y="290084"/>
                    </a:lnTo>
                    <a:lnTo>
                      <a:pt x="0" y="268358"/>
                    </a:lnTo>
                    <a:lnTo>
                      <a:pt x="0" y="262794"/>
                    </a:lnTo>
                    <a:lnTo>
                      <a:pt x="0" y="79205"/>
                    </a:lnTo>
                    <a:lnTo>
                      <a:pt x="13034" y="33043"/>
                    </a:lnTo>
                    <a:lnTo>
                      <a:pt x="43105" y="4317"/>
                    </a:lnTo>
                    <a:lnTo>
                      <a:pt x="59404" y="0"/>
                    </a:lnTo>
                    <a:lnTo>
                      <a:pt x="9623006" y="0"/>
                    </a:lnTo>
                    <a:lnTo>
                      <a:pt x="9659908" y="11192"/>
                    </a:lnTo>
                    <a:lnTo>
                      <a:pt x="9691018" y="42298"/>
                    </a:lnTo>
                    <a:lnTo>
                      <a:pt x="9702211" y="79205"/>
                    </a:lnTo>
                    <a:lnTo>
                      <a:pt x="9702211" y="268358"/>
                    </a:lnTo>
                    <a:lnTo>
                      <a:pt x="9691018" y="305255"/>
                    </a:lnTo>
                    <a:lnTo>
                      <a:pt x="9659908" y="336366"/>
                    </a:lnTo>
                    <a:lnTo>
                      <a:pt x="9628519" y="347020"/>
                    </a:lnTo>
                    <a:lnTo>
                      <a:pt x="9623006" y="347563"/>
                    </a:lnTo>
                    <a:close/>
                  </a:path>
                </a:pathLst>
              </a:custGeom>
              <a:solidFill>
                <a:schemeClr val="bg1">
                  <a:lumMod val="90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18">
                <a:extLst>
                  <a:ext uri="{FF2B5EF4-FFF2-40B4-BE49-F238E27FC236}">
                    <a16:creationId xmlns:a16="http://schemas.microsoft.com/office/drawing/2014/main" id="{B12BBC2D-CF90-DF23-205A-8BD91514A6CC}"/>
                  </a:ext>
                </a:extLst>
              </p:cNvPr>
              <p:cNvSpPr txBox="1"/>
              <p:nvPr/>
            </p:nvSpPr>
            <p:spPr>
              <a:xfrm>
                <a:off x="1553305" y="4792799"/>
                <a:ext cx="10032298" cy="131460"/>
              </a:xfrm>
              <a:prstGeom prst="rect">
                <a:avLst/>
              </a:prstGeom>
            </p:spPr>
            <p:txBody>
              <a:bodyPr vert="horz" wrap="square" lIns="0" tIns="16650" rIns="0" bIns="0" rtlCol="0">
                <a:spAutoFit/>
              </a:bodyPr>
              <a:lstStyle/>
              <a:p>
                <a:endParaRPr lang="en-US" sz="1600">
                  <a:latin typeface="Segoe UI"/>
                  <a:cs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1F3892-3CFF-F29E-FCC2-1E7918ABE7D4}"/>
                </a:ext>
              </a:extLst>
            </p:cNvPr>
            <p:cNvGrpSpPr/>
            <p:nvPr/>
          </p:nvGrpSpPr>
          <p:grpSpPr>
            <a:xfrm>
              <a:off x="1007534" y="4626693"/>
              <a:ext cx="10644744" cy="937823"/>
              <a:chOff x="611706" y="4692255"/>
              <a:chExt cx="10644744" cy="937823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0832A2C-1E54-2CDD-A11C-BA7F8AF4C1EB}"/>
                  </a:ext>
                </a:extLst>
              </p:cNvPr>
              <p:cNvSpPr/>
              <p:nvPr/>
            </p:nvSpPr>
            <p:spPr>
              <a:xfrm>
                <a:off x="740850" y="4909931"/>
                <a:ext cx="10515600" cy="7201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r>
                  <a:rPr lang="en-US" sz="2000" b="1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   Key Principle</a:t>
                </a:r>
                <a:r>
                  <a:rPr lang="en-US" sz="200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The stronger your emotional reaction, the more important it is to fact-check before sharing.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02F685-3125-00AD-CE8E-DA5F31E57AC2}"/>
                  </a:ext>
                </a:extLst>
              </p:cNvPr>
              <p:cNvSpPr/>
              <p:nvPr/>
            </p:nvSpPr>
            <p:spPr>
              <a:xfrm>
                <a:off x="611706" y="4692255"/>
                <a:ext cx="826923" cy="826923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rgbClr val="6C586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Graphic 27" descr="Puzzle with solid fill">
                <a:extLst>
                  <a:ext uri="{FF2B5EF4-FFF2-40B4-BE49-F238E27FC236}">
                    <a16:creationId xmlns:a16="http://schemas.microsoft.com/office/drawing/2014/main" id="{EA8F8439-8DEB-57CD-27E1-6E7D07942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665094" y="4756315"/>
                <a:ext cx="720146" cy="720146"/>
              </a:xfrm>
              <a:prstGeom prst="rect">
                <a:avLst/>
              </a:prstGeom>
            </p:spPr>
          </p:pic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AB5F3322-B820-EDCA-05BB-88FCB05A9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5119"/>
          </a:xfrm>
        </p:spPr>
        <p:txBody>
          <a:bodyPr>
            <a:normAutofit fontScale="90000"/>
          </a:bodyPr>
          <a:lstStyle/>
          <a:p>
            <a:r>
              <a:rPr lang="en-US" sz="8800" b="1" spc="-57">
                <a:solidFill>
                  <a:schemeClr val="accent2">
                    <a:lumMod val="90000"/>
                  </a:schemeClr>
                </a:solidFill>
                <a:cs typeface="Segoe UI"/>
              </a:rPr>
              <a:t>S</a:t>
            </a:r>
            <a:r>
              <a:rPr lang="en-US" sz="8800" b="1" spc="-57">
                <a:solidFill>
                  <a:srgbClr val="3398DA"/>
                </a:solidFill>
                <a:cs typeface="Segoe UI"/>
              </a:rPr>
              <a:t>  </a:t>
            </a:r>
            <a:r>
              <a:rPr lang="en-US" b="1" spc="-23">
                <a:solidFill>
                  <a:srgbClr val="33495D"/>
                </a:solidFill>
                <a:latin typeface="Segoe UI"/>
                <a:cs typeface="Segoe UI"/>
              </a:rPr>
              <a:t>STOP:  </a:t>
            </a:r>
            <a:r>
              <a:rPr lang="en-US"/>
              <a:t>Check your emotions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062CE106-B3FB-38B7-8FEF-93C1D0AF3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272"/>
            <a:ext cx="10282668" cy="2038038"/>
          </a:xfrm>
        </p:spPr>
        <p:txBody>
          <a:bodyPr>
            <a:normAutofit fontScale="77500" lnSpcReduction="20000"/>
          </a:bodyPr>
          <a:lstStyle/>
          <a:p>
            <a:pPr marL="401086" marR="5791">
              <a:lnSpc>
                <a:spcPct val="158100"/>
              </a:lnSpc>
              <a:spcBef>
                <a:spcPts val="462"/>
              </a:spcBef>
              <a:spcAft>
                <a:spcPts val="600"/>
              </a:spcAft>
            </a:pPr>
            <a:r>
              <a:rPr lang="en-US">
                <a:latin typeface="Segoe UI"/>
                <a:cs typeface="Segoe UI"/>
              </a:rPr>
              <a:t>Content</a:t>
            </a:r>
            <a:r>
              <a:rPr lang="en-US" spc="12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that</a:t>
            </a:r>
            <a:r>
              <a:rPr lang="en-US" spc="12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produces</a:t>
            </a:r>
            <a:r>
              <a:rPr lang="en-US" spc="17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strong</a:t>
            </a:r>
            <a:r>
              <a:rPr lang="en-US" spc="12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emotions</a:t>
            </a:r>
            <a:r>
              <a:rPr lang="en-US" spc="12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spreads</a:t>
            </a:r>
            <a:r>
              <a:rPr lang="en-US" spc="17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fastest</a:t>
            </a:r>
            <a:r>
              <a:rPr lang="en-US" spc="12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on</a:t>
            </a:r>
            <a:r>
              <a:rPr lang="en-US" spc="12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social</a:t>
            </a:r>
            <a:r>
              <a:rPr lang="en-US" spc="17">
                <a:latin typeface="Segoe UI"/>
                <a:cs typeface="Segoe UI"/>
              </a:rPr>
              <a:t> </a:t>
            </a:r>
            <a:r>
              <a:rPr lang="en-US" spc="-12">
                <a:latin typeface="Segoe UI"/>
                <a:cs typeface="Segoe UI"/>
              </a:rPr>
              <a:t>media</a:t>
            </a:r>
          </a:p>
          <a:p>
            <a:pPr marL="401086" marR="5791">
              <a:lnSpc>
                <a:spcPct val="158100"/>
              </a:lnSpc>
              <a:spcBef>
                <a:spcPts val="462"/>
              </a:spcBef>
              <a:spcAft>
                <a:spcPts val="600"/>
              </a:spcAft>
            </a:pPr>
            <a:r>
              <a:rPr lang="en-US">
                <a:latin typeface="Segoe UI"/>
                <a:cs typeface="Segoe UI"/>
              </a:rPr>
              <a:t>We're</a:t>
            </a:r>
            <a:r>
              <a:rPr lang="en-US" spc="12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more</a:t>
            </a:r>
            <a:r>
              <a:rPr lang="en-US" spc="17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likely</a:t>
            </a:r>
            <a:r>
              <a:rPr lang="en-US" spc="12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to</a:t>
            </a:r>
            <a:r>
              <a:rPr lang="en-US" spc="17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share</a:t>
            </a:r>
            <a:r>
              <a:rPr lang="en-US" spc="12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information</a:t>
            </a:r>
            <a:r>
              <a:rPr lang="en-US" spc="17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that</a:t>
            </a:r>
            <a:r>
              <a:rPr lang="en-US" spc="12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confirms</a:t>
            </a:r>
            <a:r>
              <a:rPr lang="en-US" spc="17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our</a:t>
            </a:r>
            <a:r>
              <a:rPr lang="en-US" spc="12">
                <a:latin typeface="Segoe UI"/>
                <a:cs typeface="Segoe UI"/>
              </a:rPr>
              <a:t> </a:t>
            </a:r>
            <a:r>
              <a:rPr lang="en-US" spc="-12">
                <a:latin typeface="Segoe UI"/>
                <a:cs typeface="Segoe UI"/>
              </a:rPr>
              <a:t>beliefs </a:t>
            </a:r>
            <a:r>
              <a:rPr lang="en-US">
                <a:latin typeface="Segoe UI"/>
                <a:cs typeface="Segoe UI"/>
              </a:rPr>
              <a:t>Emotional</a:t>
            </a:r>
            <a:r>
              <a:rPr lang="en-US" spc="28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reactions</a:t>
            </a:r>
            <a:r>
              <a:rPr lang="en-US" spc="28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can</a:t>
            </a:r>
            <a:r>
              <a:rPr lang="en-US" spc="28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override</a:t>
            </a:r>
            <a:r>
              <a:rPr lang="en-US" spc="28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critical</a:t>
            </a:r>
            <a:r>
              <a:rPr lang="en-US" spc="28">
                <a:latin typeface="Segoe UI"/>
                <a:cs typeface="Segoe UI"/>
              </a:rPr>
              <a:t> </a:t>
            </a:r>
            <a:r>
              <a:rPr lang="en-US" spc="-12">
                <a:latin typeface="Segoe UI"/>
                <a:cs typeface="Segoe UI"/>
              </a:rPr>
              <a:t>thinking</a:t>
            </a:r>
            <a:endParaRPr lang="en-US">
              <a:latin typeface="Segoe UI"/>
              <a:cs typeface="Segoe UI"/>
            </a:endParaRPr>
          </a:p>
          <a:p>
            <a:pPr marL="401086">
              <a:spcBef>
                <a:spcPts val="752"/>
              </a:spcBef>
              <a:spcAft>
                <a:spcPts val="600"/>
              </a:spcAft>
            </a:pPr>
            <a:r>
              <a:rPr lang="en-US">
                <a:latin typeface="Segoe UI"/>
                <a:cs typeface="Segoe UI"/>
              </a:rPr>
              <a:t>Misinformation</a:t>
            </a:r>
            <a:r>
              <a:rPr lang="en-US" spc="23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often</a:t>
            </a:r>
            <a:r>
              <a:rPr lang="en-US" spc="23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targets</a:t>
            </a:r>
            <a:r>
              <a:rPr lang="en-US" spc="23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our</a:t>
            </a:r>
            <a:r>
              <a:rPr lang="en-US" spc="23">
                <a:latin typeface="Segoe UI"/>
                <a:cs typeface="Segoe UI"/>
              </a:rPr>
              <a:t> </a:t>
            </a:r>
            <a:r>
              <a:rPr lang="en-US">
                <a:latin typeface="Segoe UI"/>
                <a:cs typeface="Segoe UI"/>
              </a:rPr>
              <a:t>emotions</a:t>
            </a:r>
            <a:r>
              <a:rPr lang="en-US" spc="23">
                <a:latin typeface="Segoe UI"/>
                <a:cs typeface="Segoe UI"/>
              </a:rPr>
              <a:t> </a:t>
            </a:r>
            <a:r>
              <a:rPr lang="en-US" i="1" spc="-12">
                <a:latin typeface="Segoe UI"/>
                <a:cs typeface="Segoe UI"/>
              </a:rPr>
              <a:t>deliberately</a:t>
            </a:r>
            <a:endParaRPr lang="en-US" i="1">
              <a:latin typeface="Segoe UI"/>
              <a:cs typeface="Segoe U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9E4095-AAC1-D8BA-508E-2BB4E8E1A1D5}"/>
              </a:ext>
            </a:extLst>
          </p:cNvPr>
          <p:cNvGrpSpPr/>
          <p:nvPr/>
        </p:nvGrpSpPr>
        <p:grpSpPr>
          <a:xfrm>
            <a:off x="733425" y="3232036"/>
            <a:ext cx="10683701" cy="1740014"/>
            <a:chOff x="733425" y="3232036"/>
            <a:chExt cx="10683701" cy="1740014"/>
          </a:xfrm>
        </p:grpSpPr>
        <p:sp>
          <p:nvSpPr>
            <p:cNvPr id="3" name="object 3"/>
            <p:cNvSpPr/>
            <p:nvPr/>
          </p:nvSpPr>
          <p:spPr>
            <a:xfrm>
              <a:off x="1071131" y="3499181"/>
              <a:ext cx="10282669" cy="1472869"/>
            </a:xfrm>
            <a:custGeom>
              <a:avLst/>
              <a:gdLst/>
              <a:ahLst/>
              <a:cxnLst/>
              <a:rect l="l" t="t" r="r" b="b"/>
              <a:pathLst>
                <a:path w="9702800" h="1585595">
                  <a:moveTo>
                    <a:pt x="9623006" y="1585241"/>
                  </a:moveTo>
                  <a:lnTo>
                    <a:pt x="59404" y="1585241"/>
                  </a:lnTo>
                  <a:lnTo>
                    <a:pt x="55270" y="1584699"/>
                  </a:lnTo>
                  <a:lnTo>
                    <a:pt x="21573" y="1564351"/>
                  </a:lnTo>
                  <a:lnTo>
                    <a:pt x="3242" y="1527767"/>
                  </a:lnTo>
                  <a:lnTo>
                    <a:pt x="0" y="1506040"/>
                  </a:lnTo>
                  <a:lnTo>
                    <a:pt x="0" y="1500473"/>
                  </a:lnTo>
                  <a:lnTo>
                    <a:pt x="0" y="79205"/>
                  </a:lnTo>
                  <a:lnTo>
                    <a:pt x="13034" y="33043"/>
                  </a:lnTo>
                  <a:lnTo>
                    <a:pt x="43105" y="4317"/>
                  </a:lnTo>
                  <a:lnTo>
                    <a:pt x="59404" y="0"/>
                  </a:lnTo>
                  <a:lnTo>
                    <a:pt x="9623006" y="0"/>
                  </a:lnTo>
                  <a:lnTo>
                    <a:pt x="9659908" y="11192"/>
                  </a:lnTo>
                  <a:lnTo>
                    <a:pt x="9691018" y="42298"/>
                  </a:lnTo>
                  <a:lnTo>
                    <a:pt x="9702211" y="79205"/>
                  </a:lnTo>
                  <a:lnTo>
                    <a:pt x="9702211" y="1506040"/>
                  </a:lnTo>
                  <a:lnTo>
                    <a:pt x="9691018" y="1542938"/>
                  </a:lnTo>
                  <a:lnTo>
                    <a:pt x="9659908" y="1574044"/>
                  </a:lnTo>
                  <a:lnTo>
                    <a:pt x="9628519" y="1584699"/>
                  </a:lnTo>
                  <a:lnTo>
                    <a:pt x="9623006" y="1585241"/>
                  </a:lnTo>
                  <a:close/>
                </a:path>
              </a:pathLst>
            </a:custGeom>
            <a:solidFill>
              <a:srgbClr val="E1EDFF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78913F-54A5-BD83-598A-D5AB5A379FCE}"/>
                </a:ext>
              </a:extLst>
            </p:cNvPr>
            <p:cNvSpPr txBox="1"/>
            <p:nvPr/>
          </p:nvSpPr>
          <p:spPr>
            <a:xfrm>
              <a:off x="733425" y="3582583"/>
              <a:ext cx="10177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59276"/>
              <a:r>
                <a:rPr lang="en-US" b="1">
                  <a:solidFill>
                    <a:srgbClr val="33495D"/>
                  </a:solidFill>
                  <a:latin typeface="Segoe UI"/>
                  <a:cs typeface="Segoe UI"/>
                </a:rPr>
                <a:t>    Before</a:t>
              </a:r>
              <a:r>
                <a:rPr lang="en-US" b="1" spc="63">
                  <a:solidFill>
                    <a:srgbClr val="33495D"/>
                  </a:solidFill>
                  <a:latin typeface="Segoe UI"/>
                  <a:cs typeface="Segoe UI"/>
                </a:rPr>
                <a:t> </a:t>
              </a:r>
              <a:r>
                <a:rPr lang="en-US" b="1">
                  <a:solidFill>
                    <a:srgbClr val="33495D"/>
                  </a:solidFill>
                  <a:latin typeface="Segoe UI"/>
                  <a:cs typeface="Segoe UI"/>
                </a:rPr>
                <a:t>you</a:t>
              </a:r>
              <a:r>
                <a:rPr lang="en-US" b="1" spc="63">
                  <a:solidFill>
                    <a:srgbClr val="33495D"/>
                  </a:solidFill>
                  <a:latin typeface="Segoe UI"/>
                  <a:cs typeface="Segoe UI"/>
                </a:rPr>
                <a:t> </a:t>
              </a:r>
              <a:r>
                <a:rPr lang="en-US" b="1">
                  <a:solidFill>
                    <a:srgbClr val="33495D"/>
                  </a:solidFill>
                  <a:latin typeface="Segoe UI"/>
                  <a:cs typeface="Segoe UI"/>
                </a:rPr>
                <a:t>read,</a:t>
              </a:r>
              <a:r>
                <a:rPr lang="en-US" b="1" spc="63">
                  <a:solidFill>
                    <a:srgbClr val="33495D"/>
                  </a:solidFill>
                  <a:latin typeface="Segoe UI"/>
                  <a:cs typeface="Segoe UI"/>
                </a:rPr>
                <a:t> </a:t>
              </a:r>
              <a:r>
                <a:rPr lang="en-US" b="1">
                  <a:solidFill>
                    <a:srgbClr val="33495D"/>
                  </a:solidFill>
                  <a:latin typeface="Segoe UI"/>
                  <a:cs typeface="Segoe UI"/>
                </a:rPr>
                <a:t>react,</a:t>
              </a:r>
              <a:r>
                <a:rPr lang="en-US" b="1" spc="63">
                  <a:solidFill>
                    <a:srgbClr val="33495D"/>
                  </a:solidFill>
                  <a:latin typeface="Segoe UI"/>
                  <a:cs typeface="Segoe UI"/>
                </a:rPr>
                <a:t> </a:t>
              </a:r>
              <a:r>
                <a:rPr lang="en-US" b="1">
                  <a:solidFill>
                    <a:srgbClr val="33495D"/>
                  </a:solidFill>
                  <a:latin typeface="Segoe UI"/>
                  <a:cs typeface="Segoe UI"/>
                </a:rPr>
                <a:t>or</a:t>
              </a:r>
              <a:r>
                <a:rPr lang="en-US" b="1" spc="68">
                  <a:solidFill>
                    <a:srgbClr val="33495D"/>
                  </a:solidFill>
                  <a:latin typeface="Segoe UI"/>
                  <a:cs typeface="Segoe UI"/>
                </a:rPr>
                <a:t> </a:t>
              </a:r>
              <a:r>
                <a:rPr lang="en-US" b="1">
                  <a:solidFill>
                    <a:srgbClr val="33495D"/>
                  </a:solidFill>
                  <a:latin typeface="Segoe UI"/>
                  <a:cs typeface="Segoe UI"/>
                </a:rPr>
                <a:t>share,</a:t>
              </a:r>
              <a:r>
                <a:rPr lang="en-US" b="1" spc="63">
                  <a:solidFill>
                    <a:srgbClr val="33495D"/>
                  </a:solidFill>
                  <a:latin typeface="Segoe UI"/>
                  <a:cs typeface="Segoe UI"/>
                </a:rPr>
                <a:t> </a:t>
              </a:r>
              <a:r>
                <a:rPr lang="en-US" b="1">
                  <a:solidFill>
                    <a:srgbClr val="33495D"/>
                  </a:solidFill>
                  <a:latin typeface="Segoe UI"/>
                  <a:cs typeface="Segoe UI"/>
                </a:rPr>
                <a:t>ask</a:t>
              </a:r>
              <a:r>
                <a:rPr lang="en-US" b="1" spc="63">
                  <a:solidFill>
                    <a:srgbClr val="33495D"/>
                  </a:solidFill>
                  <a:latin typeface="Segoe UI"/>
                  <a:cs typeface="Segoe UI"/>
                </a:rPr>
                <a:t> </a:t>
              </a:r>
              <a:r>
                <a:rPr lang="en-US" b="1" spc="-12">
                  <a:solidFill>
                    <a:srgbClr val="33495D"/>
                  </a:solidFill>
                  <a:latin typeface="Segoe UI"/>
                  <a:cs typeface="Segoe UI"/>
                </a:rPr>
                <a:t>yourself:</a:t>
              </a:r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6C7254-B0A5-F181-918D-2AFBBE39E3FA}"/>
                </a:ext>
              </a:extLst>
            </p:cNvPr>
            <p:cNvSpPr txBox="1"/>
            <p:nvPr/>
          </p:nvSpPr>
          <p:spPr>
            <a:xfrm>
              <a:off x="6335445" y="4053915"/>
              <a:ext cx="47854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en-US" sz="1600">
                  <a:latin typeface="Segoe UI" panose="020B0502040204020203" pitchFamily="34" charset="0"/>
                  <a:cs typeface="Segoe UI" panose="020B0502040204020203" pitchFamily="34" charset="0"/>
                </a:rPr>
                <a:t>Do I want this information to be true or false?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en-US" sz="1600">
                  <a:latin typeface="Segoe UI" panose="020B0502040204020203" pitchFamily="34" charset="0"/>
                  <a:cs typeface="Segoe UI" panose="020B0502040204020203" pitchFamily="34" charset="0"/>
                </a:rPr>
                <a:t>Could my biases be influencing my reaction?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7E798C-4229-D6BF-0FDF-5D9F00F92F34}"/>
                </a:ext>
              </a:extLst>
            </p:cNvPr>
            <p:cNvSpPr txBox="1"/>
            <p:nvPr/>
          </p:nvSpPr>
          <p:spPr>
            <a:xfrm>
              <a:off x="1172883" y="4053915"/>
              <a:ext cx="5228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en-US" sz="1600">
                  <a:latin typeface="Segoe UI" panose="020B0502040204020203" pitchFamily="34" charset="0"/>
                  <a:cs typeface="Segoe UI" panose="020B0502040204020203" pitchFamily="34" charset="0"/>
                </a:rPr>
                <a:t>What is my immediate emotional response to this?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en-US" sz="1600">
                  <a:latin typeface="Segoe UI" panose="020B0502040204020203" pitchFamily="34" charset="0"/>
                  <a:cs typeface="Segoe UI" panose="020B0502040204020203" pitchFamily="34" charset="0"/>
                </a:rPr>
                <a:t>What do I already know about this topic?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503674-BADB-DDCF-F088-F294F0B488DF}"/>
                </a:ext>
              </a:extLst>
            </p:cNvPr>
            <p:cNvSpPr/>
            <p:nvPr/>
          </p:nvSpPr>
          <p:spPr>
            <a:xfrm>
              <a:off x="10615064" y="3232036"/>
              <a:ext cx="802062" cy="826923"/>
            </a:xfrm>
            <a:prstGeom prst="ellipse">
              <a:avLst/>
            </a:prstGeom>
            <a:solidFill>
              <a:srgbClr val="D5DDFF"/>
            </a:solidFill>
            <a:ln>
              <a:solidFill>
                <a:srgbClr val="C5C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Magnifying glass with solid fill">
              <a:extLst>
                <a:ext uri="{FF2B5EF4-FFF2-40B4-BE49-F238E27FC236}">
                  <a16:creationId xmlns:a16="http://schemas.microsoft.com/office/drawing/2014/main" id="{68C1B15D-2392-7FC4-683E-7A197627F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666847" y="3306921"/>
              <a:ext cx="644994" cy="644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584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EB72920-5FAF-8D72-534E-270185CE1F3D}"/>
              </a:ext>
            </a:extLst>
          </p:cNvPr>
          <p:cNvSpPr/>
          <p:nvPr/>
        </p:nvSpPr>
        <p:spPr>
          <a:xfrm>
            <a:off x="952501" y="1573644"/>
            <a:ext cx="10292296" cy="3851233"/>
          </a:xfrm>
          <a:prstGeom prst="roundRect">
            <a:avLst>
              <a:gd name="adj" fmla="val 4826"/>
            </a:avLst>
          </a:prstGeom>
          <a:solidFill>
            <a:srgbClr val="FEFA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endParaRPr lang="en-US" sz="20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3E033E8-7B0D-CDB9-8C97-54DF70B39B77}"/>
              </a:ext>
            </a:extLst>
          </p:cNvPr>
          <p:cNvGrpSpPr/>
          <p:nvPr/>
        </p:nvGrpSpPr>
        <p:grpSpPr>
          <a:xfrm>
            <a:off x="956830" y="2038708"/>
            <a:ext cx="10278342" cy="3281979"/>
            <a:chOff x="985843" y="2052489"/>
            <a:chExt cx="10278342" cy="328197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CDFA50B-9453-C9A5-3CB6-39A65CEEFE2C}"/>
                </a:ext>
              </a:extLst>
            </p:cNvPr>
            <p:cNvSpPr/>
            <p:nvPr/>
          </p:nvSpPr>
          <p:spPr>
            <a:xfrm>
              <a:off x="6277853" y="2071226"/>
              <a:ext cx="4986332" cy="3238258"/>
            </a:xfrm>
            <a:prstGeom prst="roundRect">
              <a:avLst>
                <a:gd name="adj" fmla="val 4826"/>
              </a:avLst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8640"/>
              <a:endParaRPr lang="en-US"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object 11">
              <a:extLst>
                <a:ext uri="{FF2B5EF4-FFF2-40B4-BE49-F238E27FC236}">
                  <a16:creationId xmlns:a16="http://schemas.microsoft.com/office/drawing/2014/main" id="{16934EB6-3BB2-817C-588E-1CF9959EB26E}"/>
                </a:ext>
              </a:extLst>
            </p:cNvPr>
            <p:cNvSpPr txBox="1"/>
            <p:nvPr/>
          </p:nvSpPr>
          <p:spPr>
            <a:xfrm>
              <a:off x="6491282" y="2803095"/>
              <a:ext cx="4746104" cy="1814382"/>
            </a:xfrm>
            <a:prstGeom prst="rect">
              <a:avLst/>
            </a:prstGeom>
          </p:spPr>
          <p:txBody>
            <a:bodyPr vert="horz" wrap="square" lIns="0" tIns="13755" rIns="0" bIns="0" rtlCol="0" anchor="t">
              <a:spAutoFit/>
            </a:bodyPr>
            <a:lstStyle/>
            <a:p>
              <a:pPr marL="356870" marR="5715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rgbClr val="333333"/>
                  </a:solidFill>
                  <a:latin typeface="Segoe UI"/>
                  <a:cs typeface="Segoe UI"/>
                </a:rPr>
                <a:t>Links in the bio + post history can clue us in as to their affiliations, biases</a:t>
              </a:r>
            </a:p>
            <a:p>
              <a:pPr marL="356870" marR="5715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rgbClr val="333333"/>
                  </a:solidFill>
                  <a:cs typeface="Segoe UI"/>
                </a:rPr>
                <a:t>Some authors are not even people! They're bots!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B2C57F-87EE-5C8A-D296-262AD1DF16B1}"/>
                </a:ext>
              </a:extLst>
            </p:cNvPr>
            <p:cNvSpPr txBox="1"/>
            <p:nvPr/>
          </p:nvSpPr>
          <p:spPr>
            <a:xfrm>
              <a:off x="6397775" y="2265434"/>
              <a:ext cx="480838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spcBef>
                  <a:spcPts val="2250"/>
                </a:spcBef>
                <a:spcAft>
                  <a:spcPts val="1500"/>
                </a:spcAft>
              </a:pPr>
              <a:r>
                <a:rPr lang="en-US" sz="2000" b="1" dirty="0">
                  <a:solidFill>
                    <a:srgbClr val="34495E"/>
                  </a:solidFill>
                  <a:ea typeface="+mn-lt"/>
                  <a:cs typeface="+mn-lt"/>
                </a:rPr>
                <a:t>👤 Scrutinize the Author's Profile</a:t>
              </a:r>
              <a:endParaRPr lang="en-US" sz="2000" b="1" dirty="0">
                <a:solidFill>
                  <a:srgbClr val="34495E"/>
                </a:solidFill>
                <a:cs typeface="Segoe UI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94CD655-4F61-3D4D-CB24-8B453A22EB2C}"/>
                </a:ext>
              </a:extLst>
            </p:cNvPr>
            <p:cNvGrpSpPr/>
            <p:nvPr/>
          </p:nvGrpSpPr>
          <p:grpSpPr>
            <a:xfrm>
              <a:off x="985843" y="2052489"/>
              <a:ext cx="4986332" cy="3281979"/>
              <a:chOff x="985843" y="2052489"/>
              <a:chExt cx="4986332" cy="3281979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D92F4C1-294B-9718-DC6D-5D39E887CA56}"/>
                  </a:ext>
                </a:extLst>
              </p:cNvPr>
              <p:cNvSpPr/>
              <p:nvPr/>
            </p:nvSpPr>
            <p:spPr>
              <a:xfrm>
                <a:off x="985843" y="2052489"/>
                <a:ext cx="4986332" cy="3281979"/>
              </a:xfrm>
              <a:prstGeom prst="roundRect">
                <a:avLst>
                  <a:gd name="adj" fmla="val 4826"/>
                </a:avLst>
              </a:prstGeom>
              <a:solidFill>
                <a:srgbClr val="FFD3EE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endParaRPr lang="en-US" sz="2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object 11"/>
              <p:cNvSpPr txBox="1"/>
              <p:nvPr/>
            </p:nvSpPr>
            <p:spPr>
              <a:xfrm>
                <a:off x="1257300" y="2816910"/>
                <a:ext cx="4714875" cy="2289192"/>
              </a:xfrm>
              <a:prstGeom prst="rect">
                <a:avLst/>
              </a:prstGeom>
            </p:spPr>
            <p:txBody>
              <a:bodyPr vert="horz" wrap="square" lIns="0" tIns="13755" rIns="0" bIns="0" rtlCol="0" anchor="t">
                <a:spAutoFit/>
              </a:bodyPr>
              <a:lstStyle/>
              <a:p>
                <a:pPr marL="356870" marR="5715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rgbClr val="333333"/>
                    </a:solidFill>
                    <a:latin typeface="Segoe UI"/>
                    <a:cs typeface="Segoe UI"/>
                  </a:rPr>
                  <a:t>Who posted the information?</a:t>
                </a:r>
                <a:endParaRPr lang="en-US" sz="1900" spc="570" dirty="0">
                  <a:solidFill>
                    <a:srgbClr val="333333"/>
                  </a:solidFill>
                  <a:latin typeface="Segoe UI"/>
                  <a:cs typeface="Segoe UI"/>
                </a:endParaRPr>
              </a:p>
              <a:p>
                <a:pPr marL="356870" marR="5715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rgbClr val="333333"/>
                    </a:solidFill>
                    <a:latin typeface="Segoe UI"/>
                    <a:cs typeface="Segoe UI"/>
                  </a:rPr>
                  <a:t>What can you find out about the account/author?</a:t>
                </a:r>
                <a:endParaRPr lang="en-US" sz="1900" spc="-12">
                  <a:solidFill>
                    <a:srgbClr val="333333"/>
                  </a:solidFill>
                  <a:latin typeface="Segoe UI"/>
                  <a:cs typeface="Segoe UI"/>
                </a:endParaRPr>
              </a:p>
              <a:p>
                <a:pPr marL="356870" marR="5715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rgbClr val="333333"/>
                    </a:solidFill>
                    <a:latin typeface="Segoe UI"/>
                    <a:cs typeface="Segoe UI"/>
                  </a:rPr>
                  <a:t>What might be their motivation for sharing the claim?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B37394-7FC1-20FE-B1CE-360475F1A9DD}"/>
                  </a:ext>
                </a:extLst>
              </p:cNvPr>
              <p:cNvSpPr txBox="1"/>
              <p:nvPr/>
            </p:nvSpPr>
            <p:spPr>
              <a:xfrm>
                <a:off x="1163793" y="2250259"/>
                <a:ext cx="4808382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US" sz="2000" dirty="0">
                    <a:ea typeface="+mn-lt"/>
                    <a:cs typeface="+mn-lt"/>
                  </a:rPr>
                  <a:t>✍️</a:t>
                </a:r>
                <a:r>
                  <a:rPr lang="en-US" sz="2000" b="1" dirty="0">
                    <a:latin typeface="Segoe UI"/>
                    <a:cs typeface="Segoe UI"/>
                  </a:rPr>
                  <a:t> The Author</a:t>
                </a:r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F3F5A1-5990-E532-041B-DA463BE3AABF}"/>
              </a:ext>
            </a:extLst>
          </p:cNvPr>
          <p:cNvSpPr txBox="1"/>
          <p:nvPr/>
        </p:nvSpPr>
        <p:spPr>
          <a:xfrm>
            <a:off x="1058582" y="1570273"/>
            <a:ext cx="7839075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3970">
              <a:spcBef>
                <a:spcPts val="330"/>
              </a:spcBef>
            </a:pPr>
            <a:r>
              <a:rPr lang="en-US" sz="2200" i="1" dirty="0">
                <a:solidFill>
                  <a:srgbClr val="34485E"/>
                </a:solidFill>
                <a:latin typeface="Segoe UI"/>
                <a:cs typeface="Segoe UI"/>
              </a:rPr>
              <a:t>Who posted the claim?</a:t>
            </a:r>
            <a:endParaRPr lang="en-US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B5337DC-A975-F580-0B7C-7ED2DAD9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5119"/>
          </a:xfrm>
        </p:spPr>
        <p:txBody>
          <a:bodyPr>
            <a:normAutofit fontScale="90000"/>
          </a:bodyPr>
          <a:lstStyle/>
          <a:p>
            <a:r>
              <a:rPr lang="en-US" sz="8800" b="1" spc="-57">
                <a:solidFill>
                  <a:schemeClr val="accent2">
                    <a:lumMod val="90000"/>
                  </a:schemeClr>
                </a:solidFill>
                <a:cs typeface="Segoe UI"/>
              </a:rPr>
              <a:t>I</a:t>
            </a:r>
            <a:r>
              <a:rPr lang="en-US" sz="8800" b="1" spc="-57">
                <a:solidFill>
                  <a:srgbClr val="3398DA"/>
                </a:solidFill>
                <a:cs typeface="Segoe UI"/>
              </a:rPr>
              <a:t>  </a:t>
            </a:r>
            <a:r>
              <a:rPr lang="en-US" b="1" spc="-23">
                <a:solidFill>
                  <a:srgbClr val="33495D"/>
                </a:solidFill>
                <a:latin typeface="Segoe UI"/>
                <a:cs typeface="Segoe UI"/>
              </a:rPr>
              <a:t>INVESTIGATE:  </a:t>
            </a:r>
            <a:r>
              <a:rPr lang="en-US"/>
              <a:t>Research the source</a:t>
            </a:r>
          </a:p>
        </p:txBody>
      </p:sp>
    </p:spTree>
    <p:extLst>
      <p:ext uri="{BB962C8B-B14F-4D97-AF65-F5344CB8AC3E}">
        <p14:creationId xmlns:p14="http://schemas.microsoft.com/office/powerpoint/2010/main" val="291833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EEBCC-DD50-2121-A8C4-5DEA13D78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460696A-A1DE-E898-E1A0-F201E066BD96}"/>
              </a:ext>
            </a:extLst>
          </p:cNvPr>
          <p:cNvSpPr/>
          <p:nvPr/>
        </p:nvSpPr>
        <p:spPr>
          <a:xfrm>
            <a:off x="952501" y="1573644"/>
            <a:ext cx="10298541" cy="3588905"/>
          </a:xfrm>
          <a:prstGeom prst="roundRect">
            <a:avLst>
              <a:gd name="adj" fmla="val 4826"/>
            </a:avLst>
          </a:prstGeom>
          <a:solidFill>
            <a:srgbClr val="FEFA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endParaRPr lang="en-US" sz="20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7AFDDB6-30C2-CDEA-D040-E89DA47CF8FC}"/>
              </a:ext>
            </a:extLst>
          </p:cNvPr>
          <p:cNvGrpSpPr/>
          <p:nvPr/>
        </p:nvGrpSpPr>
        <p:grpSpPr>
          <a:xfrm>
            <a:off x="956830" y="2069936"/>
            <a:ext cx="10278342" cy="2707358"/>
            <a:chOff x="985843" y="2083717"/>
            <a:chExt cx="10278342" cy="270735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3ACB8B2-6AF4-7780-6C73-56536C77078A}"/>
                </a:ext>
              </a:extLst>
            </p:cNvPr>
            <p:cNvSpPr/>
            <p:nvPr/>
          </p:nvSpPr>
          <p:spPr>
            <a:xfrm>
              <a:off x="6277853" y="2083717"/>
              <a:ext cx="4986332" cy="2707358"/>
            </a:xfrm>
            <a:prstGeom prst="roundRect">
              <a:avLst>
                <a:gd name="adj" fmla="val 4826"/>
              </a:avLst>
            </a:prstGeom>
            <a:solidFill>
              <a:srgbClr val="DCF9DB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8640"/>
              <a:endParaRPr lang="en-US"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object 11">
              <a:extLst>
                <a:ext uri="{FF2B5EF4-FFF2-40B4-BE49-F238E27FC236}">
                  <a16:creationId xmlns:a16="http://schemas.microsoft.com/office/drawing/2014/main" id="{B8878C33-19E0-865E-6B0D-B50CD5B7A3A2}"/>
                </a:ext>
              </a:extLst>
            </p:cNvPr>
            <p:cNvSpPr txBox="1"/>
            <p:nvPr/>
          </p:nvSpPr>
          <p:spPr>
            <a:xfrm>
              <a:off x="6491282" y="2803095"/>
              <a:ext cx="4714875" cy="1827206"/>
            </a:xfrm>
            <a:prstGeom prst="rect">
              <a:avLst/>
            </a:prstGeom>
          </p:spPr>
          <p:txBody>
            <a:bodyPr vert="horz" wrap="square" lIns="0" tIns="13755" rIns="0" bIns="0" rtlCol="0">
              <a:spAutoFit/>
            </a:bodyPr>
            <a:lstStyle/>
            <a:p>
              <a:pPr marL="357380" marR="5791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Open new tabs immediately</a:t>
              </a:r>
            </a:p>
            <a:p>
              <a:pPr marL="357380" marR="5791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Search for the source name</a:t>
              </a:r>
            </a:p>
            <a:p>
              <a:pPr marL="357380" marR="5791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Check Wikipedia for background</a:t>
              </a:r>
            </a:p>
            <a:p>
              <a:pPr marL="357380" marR="5791" indent="-342900">
                <a:lnSpc>
                  <a:spcPct val="158100"/>
                </a:lnSpc>
                <a:spcBef>
                  <a:spcPts val="108"/>
                </a:spcBef>
                <a:buFont typeface="Arial" panose="020B0604020202020204" pitchFamily="34" charset="0"/>
                <a:buChar char="•"/>
              </a:pPr>
              <a:r>
                <a:rPr lang="en-US" sz="1900">
                  <a:solidFill>
                    <a:srgbClr val="333333"/>
                  </a:solidFill>
                  <a:latin typeface="Segoe UI"/>
                  <a:cs typeface="Segoe UI"/>
                </a:rPr>
                <a:t>See what other sources say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0E6450-F428-E0CE-37A5-B90C3899F1AE}"/>
                </a:ext>
              </a:extLst>
            </p:cNvPr>
            <p:cNvSpPr txBox="1"/>
            <p:nvPr/>
          </p:nvSpPr>
          <p:spPr>
            <a:xfrm>
              <a:off x="6397775" y="2265434"/>
              <a:ext cx="4808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Bef>
                  <a:spcPts val="2250"/>
                </a:spcBef>
                <a:spcAft>
                  <a:spcPts val="1500"/>
                </a:spcAft>
              </a:pPr>
              <a:r>
                <a:rPr lang="en-US" sz="2000" b="1" i="0">
                  <a:solidFill>
                    <a:srgbClr val="34495E"/>
                  </a:solidFill>
                  <a:effectLst/>
                  <a:latin typeface="Segoe UI" panose="020B0502040204020203" pitchFamily="34" charset="0"/>
                </a:rPr>
                <a:t>✅ Lateral Reading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92953D7-465A-B023-DD65-1ED16E4E3919}"/>
                </a:ext>
              </a:extLst>
            </p:cNvPr>
            <p:cNvGrpSpPr/>
            <p:nvPr/>
          </p:nvGrpSpPr>
          <p:grpSpPr>
            <a:xfrm>
              <a:off x="985843" y="2083718"/>
              <a:ext cx="4986332" cy="2707357"/>
              <a:chOff x="985843" y="2083718"/>
              <a:chExt cx="4986332" cy="2707357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A86873D-D9C1-ABA5-63FD-0BE25A6BB118}"/>
                  </a:ext>
                </a:extLst>
              </p:cNvPr>
              <p:cNvSpPr/>
              <p:nvPr/>
            </p:nvSpPr>
            <p:spPr>
              <a:xfrm>
                <a:off x="985843" y="2083718"/>
                <a:ext cx="4986332" cy="2707357"/>
              </a:xfrm>
              <a:prstGeom prst="roundRect">
                <a:avLst>
                  <a:gd name="adj" fmla="val 4826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endParaRPr lang="en-US" sz="2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object 11">
                <a:extLst>
                  <a:ext uri="{FF2B5EF4-FFF2-40B4-BE49-F238E27FC236}">
                    <a16:creationId xmlns:a16="http://schemas.microsoft.com/office/drawing/2014/main" id="{E66FB236-34C3-DD7D-7E8B-4572C93C0973}"/>
                  </a:ext>
                </a:extLst>
              </p:cNvPr>
              <p:cNvSpPr txBox="1"/>
              <p:nvPr/>
            </p:nvSpPr>
            <p:spPr>
              <a:xfrm>
                <a:off x="1257300" y="2816910"/>
                <a:ext cx="4714875" cy="1827206"/>
              </a:xfrm>
              <a:prstGeom prst="rect">
                <a:avLst/>
              </a:prstGeom>
            </p:spPr>
            <p:txBody>
              <a:bodyPr vert="horz" wrap="square" lIns="0" tIns="13755" rIns="0" bIns="0" rtlCol="0">
                <a:spAutoFit/>
              </a:bodyPr>
              <a:lstStyle/>
              <a:p>
                <a:pPr marL="357380" marR="5791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r>
                  <a:rPr sz="1900">
                    <a:solidFill>
                      <a:srgbClr val="333333"/>
                    </a:solidFill>
                    <a:latin typeface="Segoe UI"/>
                    <a:cs typeface="Segoe UI"/>
                  </a:rPr>
                  <a:t>Stay</a:t>
                </a:r>
                <a:r>
                  <a:rPr sz="1900" spc="-5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sz="1900">
                    <a:solidFill>
                      <a:srgbClr val="333333"/>
                    </a:solidFill>
                    <a:latin typeface="Segoe UI"/>
                    <a:cs typeface="Segoe UI"/>
                  </a:rPr>
                  <a:t>on the same </a:t>
                </a:r>
                <a:r>
                  <a:rPr sz="1900" spc="-12">
                    <a:solidFill>
                      <a:srgbClr val="333333"/>
                    </a:solidFill>
                    <a:latin typeface="Segoe UI"/>
                    <a:cs typeface="Segoe UI"/>
                  </a:rPr>
                  <a:t>website</a:t>
                </a:r>
                <a:endParaRPr lang="en-US" sz="1900" spc="570">
                  <a:solidFill>
                    <a:srgbClr val="333333"/>
                  </a:solidFill>
                  <a:latin typeface="Segoe UI"/>
                  <a:cs typeface="Segoe UI"/>
                </a:endParaRPr>
              </a:p>
              <a:p>
                <a:pPr marL="357380" marR="5791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r>
                  <a:rPr sz="1900">
                    <a:solidFill>
                      <a:srgbClr val="333333"/>
                    </a:solidFill>
                    <a:latin typeface="Segoe UI"/>
                    <a:cs typeface="Segoe UI"/>
                  </a:rPr>
                  <a:t>Look for</a:t>
                </a:r>
                <a:r>
                  <a:rPr sz="1900" spc="5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sz="1900">
                    <a:solidFill>
                      <a:srgbClr val="333333"/>
                    </a:solidFill>
                    <a:latin typeface="Segoe UI"/>
                    <a:cs typeface="Segoe UI"/>
                  </a:rPr>
                  <a:t>"About</a:t>
                </a:r>
                <a:r>
                  <a:rPr sz="1900" spc="5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sz="1900">
                    <a:solidFill>
                      <a:srgbClr val="333333"/>
                    </a:solidFill>
                    <a:latin typeface="Segoe UI"/>
                    <a:cs typeface="Segoe UI"/>
                  </a:rPr>
                  <a:t>Us" </a:t>
                </a:r>
                <a:r>
                  <a:rPr sz="1900" spc="-12">
                    <a:solidFill>
                      <a:srgbClr val="333333"/>
                    </a:solidFill>
                    <a:latin typeface="Segoe UI"/>
                    <a:cs typeface="Segoe UI"/>
                  </a:rPr>
                  <a:t>pages</a:t>
                </a:r>
                <a:endParaRPr lang="en-US" sz="1900" spc="-12">
                  <a:solidFill>
                    <a:srgbClr val="333333"/>
                  </a:solidFill>
                  <a:latin typeface="Segoe UI"/>
                  <a:cs typeface="Segoe UI"/>
                </a:endParaRPr>
              </a:p>
              <a:p>
                <a:pPr marL="357380" marR="5791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r>
                  <a:rPr sz="1900" spc="-12">
                    <a:solidFill>
                      <a:srgbClr val="333333"/>
                    </a:solidFill>
                    <a:latin typeface="Segoe UI"/>
                    <a:cs typeface="Segoe UI"/>
                  </a:rPr>
                  <a:t>Trust</a:t>
                </a:r>
                <a:r>
                  <a:rPr sz="1900" spc="5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sz="1900">
                    <a:solidFill>
                      <a:srgbClr val="333333"/>
                    </a:solidFill>
                    <a:latin typeface="Segoe UI"/>
                    <a:cs typeface="Segoe UI"/>
                  </a:rPr>
                  <a:t>the</a:t>
                </a:r>
                <a:r>
                  <a:rPr sz="1900" spc="5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sz="1900">
                    <a:solidFill>
                      <a:srgbClr val="333333"/>
                    </a:solidFill>
                    <a:latin typeface="Segoe UI"/>
                    <a:cs typeface="Segoe UI"/>
                  </a:rPr>
                  <a:t>site's</a:t>
                </a:r>
                <a:r>
                  <a:rPr sz="1900" spc="5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sz="1900">
                    <a:solidFill>
                      <a:srgbClr val="333333"/>
                    </a:solidFill>
                    <a:latin typeface="Segoe UI"/>
                    <a:cs typeface="Segoe UI"/>
                  </a:rPr>
                  <a:t>self-</a:t>
                </a:r>
                <a:r>
                  <a:rPr sz="1900" spc="-12">
                    <a:solidFill>
                      <a:srgbClr val="333333"/>
                    </a:solidFill>
                    <a:latin typeface="Segoe UI"/>
                    <a:cs typeface="Segoe UI"/>
                  </a:rPr>
                  <a:t>description</a:t>
                </a:r>
                <a:endParaRPr lang="en-US" sz="1900" spc="-12">
                  <a:solidFill>
                    <a:srgbClr val="333333"/>
                  </a:solidFill>
                  <a:latin typeface="Segoe UI"/>
                  <a:cs typeface="Segoe UI"/>
                </a:endParaRPr>
              </a:p>
              <a:p>
                <a:pPr marL="357380" marR="5791" indent="-342900">
                  <a:lnSpc>
                    <a:spcPct val="158100"/>
                  </a:lnSpc>
                  <a:spcBef>
                    <a:spcPts val="108"/>
                  </a:spcBef>
                  <a:buFont typeface="Arial" panose="020B0604020202020204" pitchFamily="34" charset="0"/>
                  <a:buChar char="•"/>
                </a:pPr>
                <a:r>
                  <a:rPr sz="1900">
                    <a:solidFill>
                      <a:srgbClr val="333333"/>
                    </a:solidFill>
                    <a:latin typeface="Segoe UI"/>
                    <a:cs typeface="Segoe UI"/>
                  </a:rPr>
                  <a:t>Can</a:t>
                </a:r>
                <a:r>
                  <a:rPr sz="1900" spc="5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sz="1900">
                    <a:solidFill>
                      <a:srgbClr val="333333"/>
                    </a:solidFill>
                    <a:latin typeface="Segoe UI"/>
                    <a:cs typeface="Segoe UI"/>
                  </a:rPr>
                  <a:t>be</a:t>
                </a:r>
                <a:r>
                  <a:rPr sz="1900" spc="12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sz="1900">
                    <a:solidFill>
                      <a:srgbClr val="333333"/>
                    </a:solidFill>
                    <a:latin typeface="Segoe UI"/>
                    <a:cs typeface="Segoe UI"/>
                  </a:rPr>
                  <a:t>easily</a:t>
                </a:r>
                <a:r>
                  <a:rPr sz="1900" spc="5">
                    <a:solidFill>
                      <a:srgbClr val="333333"/>
                    </a:solidFill>
                    <a:latin typeface="Segoe UI"/>
                    <a:cs typeface="Segoe UI"/>
                  </a:rPr>
                  <a:t> </a:t>
                </a:r>
                <a:r>
                  <a:rPr sz="1900" spc="-12">
                    <a:solidFill>
                      <a:srgbClr val="333333"/>
                    </a:solidFill>
                    <a:latin typeface="Segoe UI"/>
                    <a:cs typeface="Segoe UI"/>
                  </a:rPr>
                  <a:t>fooled</a:t>
                </a:r>
                <a:endParaRPr sz="1900">
                  <a:latin typeface="Segoe UI"/>
                  <a:cs typeface="Segoe UI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57C2447-5543-709B-2182-5D3C292233DC}"/>
                  </a:ext>
                </a:extLst>
              </p:cNvPr>
              <p:cNvSpPr txBox="1"/>
              <p:nvPr/>
            </p:nvSpPr>
            <p:spPr>
              <a:xfrm>
                <a:off x="1163793" y="2250259"/>
                <a:ext cx="48083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>
                    <a:latin typeface="Segoe UI" panose="020B0502040204020203" pitchFamily="34" charset="0"/>
                    <a:cs typeface="Segoe UI" panose="020B0502040204020203" pitchFamily="34" charset="0"/>
                  </a:rPr>
                  <a:t>❌ Vertical Reading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164255F-CB68-4B53-D1F1-34C2EF494AF3}"/>
              </a:ext>
            </a:extLst>
          </p:cNvPr>
          <p:cNvSpPr txBox="1"/>
          <p:nvPr/>
        </p:nvSpPr>
        <p:spPr>
          <a:xfrm>
            <a:off x="1058582" y="1570273"/>
            <a:ext cx="78390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80">
              <a:spcBef>
                <a:spcPts val="330"/>
              </a:spcBef>
            </a:pPr>
            <a:r>
              <a:rPr lang="en-US" sz="2200" i="1">
                <a:solidFill>
                  <a:srgbClr val="34485E"/>
                </a:solidFill>
                <a:latin typeface="Segoe UI"/>
                <a:cs typeface="Segoe UI"/>
              </a:rPr>
              <a:t>Leave the page to learn about the page…</a:t>
            </a:r>
            <a:endParaRPr lang="en-US" sz="2200" i="1">
              <a:latin typeface="Segoe UI"/>
              <a:cs typeface="Segoe U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7F5601-66C1-D4F9-6D81-BB9F53E6641E}"/>
              </a:ext>
            </a:extLst>
          </p:cNvPr>
          <p:cNvGrpSpPr/>
          <p:nvPr/>
        </p:nvGrpSpPr>
        <p:grpSpPr>
          <a:xfrm>
            <a:off x="838199" y="4741694"/>
            <a:ext cx="10464626" cy="1588332"/>
            <a:chOff x="952500" y="3232036"/>
            <a:chExt cx="10464626" cy="1588332"/>
          </a:xfrm>
        </p:grpSpPr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2482591D-A54E-6D7E-E42D-A0E7311E4CBA}"/>
                </a:ext>
              </a:extLst>
            </p:cNvPr>
            <p:cNvSpPr/>
            <p:nvPr/>
          </p:nvSpPr>
          <p:spPr>
            <a:xfrm>
              <a:off x="1071131" y="3499182"/>
              <a:ext cx="10282669" cy="1321186"/>
            </a:xfrm>
            <a:custGeom>
              <a:avLst/>
              <a:gdLst/>
              <a:ahLst/>
              <a:cxnLst/>
              <a:rect l="l" t="t" r="r" b="b"/>
              <a:pathLst>
                <a:path w="9702800" h="1585595">
                  <a:moveTo>
                    <a:pt x="9623006" y="1585241"/>
                  </a:moveTo>
                  <a:lnTo>
                    <a:pt x="59404" y="1585241"/>
                  </a:lnTo>
                  <a:lnTo>
                    <a:pt x="55270" y="1584699"/>
                  </a:lnTo>
                  <a:lnTo>
                    <a:pt x="21573" y="1564351"/>
                  </a:lnTo>
                  <a:lnTo>
                    <a:pt x="3242" y="1527767"/>
                  </a:lnTo>
                  <a:lnTo>
                    <a:pt x="0" y="1506040"/>
                  </a:lnTo>
                  <a:lnTo>
                    <a:pt x="0" y="1500473"/>
                  </a:lnTo>
                  <a:lnTo>
                    <a:pt x="0" y="79205"/>
                  </a:lnTo>
                  <a:lnTo>
                    <a:pt x="13034" y="33043"/>
                  </a:lnTo>
                  <a:lnTo>
                    <a:pt x="43105" y="4317"/>
                  </a:lnTo>
                  <a:lnTo>
                    <a:pt x="59404" y="0"/>
                  </a:lnTo>
                  <a:lnTo>
                    <a:pt x="9623006" y="0"/>
                  </a:lnTo>
                  <a:lnTo>
                    <a:pt x="9659908" y="11192"/>
                  </a:lnTo>
                  <a:lnTo>
                    <a:pt x="9691018" y="42298"/>
                  </a:lnTo>
                  <a:lnTo>
                    <a:pt x="9702211" y="79205"/>
                  </a:lnTo>
                  <a:lnTo>
                    <a:pt x="9702211" y="1506040"/>
                  </a:lnTo>
                  <a:lnTo>
                    <a:pt x="9691018" y="1542938"/>
                  </a:lnTo>
                  <a:lnTo>
                    <a:pt x="9659908" y="1574044"/>
                  </a:lnTo>
                  <a:lnTo>
                    <a:pt x="9628519" y="1584699"/>
                  </a:lnTo>
                  <a:lnTo>
                    <a:pt x="9623006" y="1585241"/>
                  </a:lnTo>
                  <a:close/>
                </a:path>
              </a:pathLst>
            </a:custGeom>
            <a:solidFill>
              <a:srgbClr val="E1EDFF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748B5A-B120-62A7-9ABC-97347F3F0C1F}"/>
                </a:ext>
              </a:extLst>
            </p:cNvPr>
            <p:cNvSpPr txBox="1"/>
            <p:nvPr/>
          </p:nvSpPr>
          <p:spPr>
            <a:xfrm>
              <a:off x="952500" y="3582583"/>
              <a:ext cx="995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59276"/>
              <a:r>
                <a:rPr lang="en-US" b="1">
                  <a:solidFill>
                    <a:srgbClr val="33495D"/>
                  </a:solidFill>
                  <a:latin typeface="Segoe UI"/>
                  <a:cs typeface="Segoe UI"/>
                </a:rPr>
                <a:t>Quick Investigation Checklist:</a:t>
              </a:r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FBE81BD-EB65-FD92-C29E-73932DDDE023}"/>
                </a:ext>
              </a:extLst>
            </p:cNvPr>
            <p:cNvSpPr txBox="1"/>
            <p:nvPr/>
          </p:nvSpPr>
          <p:spPr>
            <a:xfrm>
              <a:off x="6512077" y="4053915"/>
              <a:ext cx="4736948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49049" indent="-234570">
                <a:spcBef>
                  <a:spcPts val="832"/>
                </a:spcBef>
                <a:buClr>
                  <a:srgbClr val="27AD5F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Check</a:t>
              </a:r>
              <a:r>
                <a:rPr lang="en-US" sz="1500" spc="23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if</a:t>
              </a:r>
              <a:r>
                <a:rPr lang="en-US" sz="1500" spc="23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fact-checkers</a:t>
              </a:r>
              <a:r>
                <a:rPr lang="en-US" sz="1500" spc="23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have</a:t>
              </a:r>
              <a:r>
                <a:rPr lang="en-US" sz="1500" spc="23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evaluated</a:t>
              </a:r>
              <a:r>
                <a:rPr lang="en-US" sz="1500" spc="23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this</a:t>
              </a:r>
              <a:r>
                <a:rPr lang="en-US" sz="1500" spc="23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 spc="-12">
                  <a:solidFill>
                    <a:srgbClr val="333333"/>
                  </a:solidFill>
                  <a:latin typeface="Segoe UI"/>
                  <a:cs typeface="Segoe UI"/>
                </a:rPr>
                <a:t>source</a:t>
              </a:r>
              <a:endParaRPr lang="en-US" sz="1500">
                <a:latin typeface="Segoe UI"/>
                <a:cs typeface="Segoe UI"/>
              </a:endParaRPr>
            </a:p>
            <a:p>
              <a:pPr marL="249049" indent="-234570">
                <a:spcBef>
                  <a:spcPts val="758"/>
                </a:spcBef>
                <a:buClr>
                  <a:srgbClr val="27AD5F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Note</a:t>
              </a:r>
              <a:r>
                <a:rPr lang="en-US" sz="1500" spc="1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any</a:t>
              </a:r>
              <a:r>
                <a:rPr lang="en-US" sz="1500" spc="1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conflicts</a:t>
              </a:r>
              <a:r>
                <a:rPr lang="en-US" sz="1500" spc="17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of</a:t>
              </a:r>
              <a:r>
                <a:rPr lang="en-US" sz="1500" spc="1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interest</a:t>
              </a:r>
              <a:r>
                <a:rPr lang="en-US" sz="1500" spc="17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or</a:t>
              </a:r>
              <a:r>
                <a:rPr lang="en-US" sz="1500" spc="1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 spc="-23">
                  <a:solidFill>
                    <a:srgbClr val="333333"/>
                  </a:solidFill>
                  <a:latin typeface="Segoe UI"/>
                  <a:cs typeface="Segoe UI"/>
                </a:rPr>
                <a:t>bias</a:t>
              </a:r>
              <a:endParaRPr lang="en-US" sz="1500">
                <a:latin typeface="Segoe UI"/>
                <a:cs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0708B6-5573-BADC-8FD8-88B6FA15E5D1}"/>
                </a:ext>
              </a:extLst>
            </p:cNvPr>
            <p:cNvSpPr txBox="1"/>
            <p:nvPr/>
          </p:nvSpPr>
          <p:spPr>
            <a:xfrm>
              <a:off x="1172883" y="4053915"/>
              <a:ext cx="5237442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49049" indent="-234570">
                <a:spcBef>
                  <a:spcPts val="832"/>
                </a:spcBef>
                <a:buClr>
                  <a:srgbClr val="27AD5F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Open a new tab and search: [source name] + "Wikipedia"</a:t>
              </a:r>
            </a:p>
            <a:p>
              <a:pPr marL="249049" indent="-234570">
                <a:spcBef>
                  <a:spcPts val="752"/>
                </a:spcBef>
                <a:buClr>
                  <a:srgbClr val="27AD5F"/>
                </a:buClr>
                <a:buFont typeface="Aptos"/>
                <a:buChar char="✓"/>
                <a:tabLst>
                  <a:tab pos="249049" algn="l"/>
                </a:tabLst>
              </a:pP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Look</a:t>
              </a:r>
              <a:r>
                <a:rPr lang="en-US" sz="1500" spc="5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for</a:t>
              </a:r>
              <a:r>
                <a:rPr lang="en-US" sz="1500" spc="1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the</a:t>
              </a:r>
              <a:r>
                <a:rPr lang="en-US" sz="1500" spc="1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source</a:t>
              </a:r>
              <a:r>
                <a:rPr lang="en-US" sz="1500" spc="1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in</a:t>
              </a:r>
              <a:r>
                <a:rPr lang="en-US" sz="1500" spc="1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>
                  <a:solidFill>
                    <a:srgbClr val="333333"/>
                  </a:solidFill>
                  <a:latin typeface="Segoe UI"/>
                  <a:cs typeface="Segoe UI"/>
                </a:rPr>
                <a:t>news</a:t>
              </a:r>
              <a:r>
                <a:rPr lang="en-US" sz="1500" spc="12">
                  <a:solidFill>
                    <a:srgbClr val="333333"/>
                  </a:solidFill>
                  <a:latin typeface="Segoe UI"/>
                  <a:cs typeface="Segoe UI"/>
                </a:rPr>
                <a:t> </a:t>
              </a:r>
              <a:r>
                <a:rPr lang="en-US" sz="1500" spc="-12">
                  <a:solidFill>
                    <a:srgbClr val="333333"/>
                  </a:solidFill>
                  <a:latin typeface="Segoe UI"/>
                  <a:cs typeface="Segoe UI"/>
                </a:rPr>
                <a:t>articles</a:t>
              </a:r>
              <a:endParaRPr lang="en-US" sz="1500">
                <a:latin typeface="Segoe UI"/>
                <a:cs typeface="Segoe UI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FDD9571-A32E-830D-E97B-659CDBCE1387}"/>
                </a:ext>
              </a:extLst>
            </p:cNvPr>
            <p:cNvSpPr/>
            <p:nvPr/>
          </p:nvSpPr>
          <p:spPr>
            <a:xfrm>
              <a:off x="10615064" y="3232036"/>
              <a:ext cx="802062" cy="826923"/>
            </a:xfrm>
            <a:prstGeom prst="ellipse">
              <a:avLst/>
            </a:prstGeom>
            <a:solidFill>
              <a:srgbClr val="D5DDFF"/>
            </a:solidFill>
            <a:ln>
              <a:solidFill>
                <a:srgbClr val="C5C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Magnifying glass with solid fill">
              <a:extLst>
                <a:ext uri="{FF2B5EF4-FFF2-40B4-BE49-F238E27FC236}">
                  <a16:creationId xmlns:a16="http://schemas.microsoft.com/office/drawing/2014/main" id="{D0C21A78-256E-C894-2373-3D39D4567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666847" y="3306921"/>
              <a:ext cx="637131" cy="637131"/>
            </a:xfrm>
            <a:prstGeom prst="rect">
              <a:avLst/>
            </a:prstGeom>
          </p:spPr>
        </p:pic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0EBE7A2B-58F1-6A77-47B1-D81C78DA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5119"/>
          </a:xfrm>
        </p:spPr>
        <p:txBody>
          <a:bodyPr>
            <a:normAutofit fontScale="90000"/>
          </a:bodyPr>
          <a:lstStyle/>
          <a:p>
            <a:r>
              <a:rPr lang="en-US" sz="8800" b="1" spc="-57">
                <a:solidFill>
                  <a:schemeClr val="accent2">
                    <a:lumMod val="90000"/>
                  </a:schemeClr>
                </a:solidFill>
                <a:cs typeface="Segoe UI"/>
              </a:rPr>
              <a:t>I</a:t>
            </a:r>
            <a:r>
              <a:rPr lang="en-US" sz="8800" b="1" spc="-57">
                <a:solidFill>
                  <a:srgbClr val="3398DA"/>
                </a:solidFill>
                <a:cs typeface="Segoe UI"/>
              </a:rPr>
              <a:t>  </a:t>
            </a:r>
            <a:r>
              <a:rPr lang="en-US" b="1" spc="-23">
                <a:solidFill>
                  <a:srgbClr val="33495D"/>
                </a:solidFill>
                <a:latin typeface="Segoe UI"/>
                <a:cs typeface="Segoe UI"/>
              </a:rPr>
              <a:t>INVESTIGATE:  </a:t>
            </a:r>
            <a:r>
              <a:rPr lang="en-US"/>
              <a:t>Research the source</a:t>
            </a:r>
          </a:p>
        </p:txBody>
      </p:sp>
    </p:spTree>
    <p:extLst>
      <p:ext uri="{BB962C8B-B14F-4D97-AF65-F5344CB8AC3E}">
        <p14:creationId xmlns:p14="http://schemas.microsoft.com/office/powerpoint/2010/main" val="201857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0CAB-4DA2-88E6-A5E8-7092E43FD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A5A0C95-B52F-EE46-400C-C85B25869C52}"/>
              </a:ext>
            </a:extLst>
          </p:cNvPr>
          <p:cNvSpPr/>
          <p:nvPr/>
        </p:nvSpPr>
        <p:spPr>
          <a:xfrm>
            <a:off x="952501" y="1609724"/>
            <a:ext cx="10298541" cy="4333874"/>
          </a:xfrm>
          <a:prstGeom prst="roundRect">
            <a:avLst>
              <a:gd name="adj" fmla="val 4826"/>
            </a:avLst>
          </a:prstGeom>
          <a:solidFill>
            <a:srgbClr val="FEFA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endParaRPr lang="en-US" sz="20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2854FF-0699-8A87-ECA7-FC1CD03BBB06}"/>
              </a:ext>
            </a:extLst>
          </p:cNvPr>
          <p:cNvGrpSpPr/>
          <p:nvPr/>
        </p:nvGrpSpPr>
        <p:grpSpPr>
          <a:xfrm>
            <a:off x="940958" y="2085973"/>
            <a:ext cx="10278342" cy="3857627"/>
            <a:chOff x="985843" y="2075550"/>
            <a:chExt cx="10278342" cy="330710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C65A342-768C-7EC8-8B97-72A7A69C3FAA}"/>
                </a:ext>
              </a:extLst>
            </p:cNvPr>
            <p:cNvSpPr/>
            <p:nvPr/>
          </p:nvSpPr>
          <p:spPr>
            <a:xfrm>
              <a:off x="6277853" y="2075550"/>
              <a:ext cx="4986332" cy="3307103"/>
            </a:xfrm>
            <a:prstGeom prst="roundRect">
              <a:avLst>
                <a:gd name="adj" fmla="val 4826"/>
              </a:avLst>
            </a:prstGeom>
            <a:solidFill>
              <a:schemeClr val="bg1">
                <a:lumMod val="9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8640"/>
              <a:endParaRPr lang="en-US"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object 11">
              <a:extLst>
                <a:ext uri="{FF2B5EF4-FFF2-40B4-BE49-F238E27FC236}">
                  <a16:creationId xmlns:a16="http://schemas.microsoft.com/office/drawing/2014/main" id="{A4A0C9FB-03AB-A1A4-A440-E607B62F955F}"/>
                </a:ext>
              </a:extLst>
            </p:cNvPr>
            <p:cNvSpPr txBox="1"/>
            <p:nvPr/>
          </p:nvSpPr>
          <p:spPr>
            <a:xfrm>
              <a:off x="6553638" y="2709582"/>
              <a:ext cx="4652519" cy="2030388"/>
            </a:xfrm>
            <a:prstGeom prst="rect">
              <a:avLst/>
            </a:prstGeom>
          </p:spPr>
          <p:txBody>
            <a:bodyPr vert="horz" wrap="square" lIns="0" tIns="13755" rIns="0" bIns="0" rtlCol="0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900"/>
                <a:t>Only one source is reporting this "breaking" news</a:t>
              </a: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900"/>
                <a:t>Reputable news sources aren't covering a major claim The story significantly contradicts established facts</a:t>
              </a: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900"/>
                <a:t>Sources are all from the same political or ideological perspective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EFF169-379B-98B2-448F-2CE85ECB7C01}"/>
                </a:ext>
              </a:extLst>
            </p:cNvPr>
            <p:cNvSpPr txBox="1"/>
            <p:nvPr/>
          </p:nvSpPr>
          <p:spPr>
            <a:xfrm>
              <a:off x="6397775" y="2265434"/>
              <a:ext cx="4808382" cy="3430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2250"/>
                </a:spcBef>
                <a:spcAft>
                  <a:spcPts val="1500"/>
                </a:spcAft>
              </a:pPr>
              <a:r>
                <a:rPr lang="en-US" sz="2000" b="1">
                  <a:solidFill>
                    <a:srgbClr val="34495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🚩 Red Flags to Watch For</a:t>
              </a:r>
              <a:endParaRPr lang="en-US" sz="2000" b="1" i="0">
                <a:solidFill>
                  <a:srgbClr val="34495E"/>
                </a:solidFill>
                <a:effectLst/>
                <a:latin typeface="Segoe UI" panose="020B0502040204020203" pitchFamily="34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B563B94-0591-67FB-DAED-8BB2E227DBB1}"/>
                </a:ext>
              </a:extLst>
            </p:cNvPr>
            <p:cNvGrpSpPr/>
            <p:nvPr/>
          </p:nvGrpSpPr>
          <p:grpSpPr>
            <a:xfrm>
              <a:off x="985843" y="2075551"/>
              <a:ext cx="4986332" cy="3307104"/>
              <a:chOff x="985843" y="2075551"/>
              <a:chExt cx="4986332" cy="3307104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C51633E-8D8C-88FB-F32D-50DAD80B7588}"/>
                  </a:ext>
                </a:extLst>
              </p:cNvPr>
              <p:cNvSpPr/>
              <p:nvPr/>
            </p:nvSpPr>
            <p:spPr>
              <a:xfrm>
                <a:off x="985843" y="2075551"/>
                <a:ext cx="4986332" cy="3307104"/>
              </a:xfrm>
              <a:prstGeom prst="roundRect">
                <a:avLst>
                  <a:gd name="adj" fmla="val 4826"/>
                </a:avLst>
              </a:prstGeom>
              <a:solidFill>
                <a:srgbClr val="DCF9DB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8640"/>
                <a:endParaRPr lang="en-US" sz="2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object 11">
                <a:extLst>
                  <a:ext uri="{FF2B5EF4-FFF2-40B4-BE49-F238E27FC236}">
                    <a16:creationId xmlns:a16="http://schemas.microsoft.com/office/drawing/2014/main" id="{C9409C83-1533-7B5D-A389-A7C286942927}"/>
                  </a:ext>
                </a:extLst>
              </p:cNvPr>
              <p:cNvSpPr txBox="1"/>
              <p:nvPr/>
            </p:nvSpPr>
            <p:spPr>
              <a:xfrm>
                <a:off x="1248428" y="2709582"/>
                <a:ext cx="4639112" cy="2465747"/>
              </a:xfrm>
              <a:prstGeom prst="rect">
                <a:avLst/>
              </a:prstGeom>
            </p:spPr>
            <p:txBody>
              <a:bodyPr vert="horz" wrap="square" lIns="0" tIns="13755" rIns="0" bIns="0" rtlCol="0">
                <a:spAutoFit/>
              </a:bodyPr>
              <a:lstStyle/>
              <a:p>
                <a:pPr marL="357380" marR="579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b="1">
                    <a:solidFill>
                      <a:srgbClr val="333333"/>
                    </a:solidFill>
                    <a:latin typeface="Segoe UI"/>
                    <a:cs typeface="Segoe UI"/>
                  </a:rPr>
                  <a:t>Fact-checking sites: </a:t>
                </a:r>
                <a:r>
                  <a:rPr lang="en-US" sz="1900">
                    <a:solidFill>
                      <a:srgbClr val="333333"/>
                    </a:solidFill>
                    <a:latin typeface="Segoe UI"/>
                    <a:cs typeface="Segoe UI"/>
                  </a:rPr>
                  <a:t>Search Snopes, FactCheck.org, PolitiFact</a:t>
                </a:r>
              </a:p>
              <a:p>
                <a:pPr marL="357380" marR="579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b="1">
                    <a:solidFill>
                      <a:srgbClr val="333333"/>
                    </a:solidFill>
                    <a:latin typeface="Segoe UI"/>
                    <a:cs typeface="Segoe UI"/>
                  </a:rPr>
                  <a:t>News search: </a:t>
                </a:r>
                <a:r>
                  <a:rPr lang="en-US" sz="1900">
                    <a:solidFill>
                      <a:srgbClr val="333333"/>
                    </a:solidFill>
                    <a:latin typeface="Segoe UI"/>
                    <a:cs typeface="Segoe UI"/>
                  </a:rPr>
                  <a:t>Use Google News to find recent coverage</a:t>
                </a:r>
              </a:p>
              <a:p>
                <a:pPr marL="357380" marR="579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b="1">
                    <a:solidFill>
                      <a:srgbClr val="333333"/>
                    </a:solidFill>
                    <a:latin typeface="Segoe UI"/>
                    <a:cs typeface="Segoe UI"/>
                  </a:rPr>
                  <a:t>Multiple perspectives: </a:t>
                </a:r>
                <a:r>
                  <a:rPr lang="en-US" sz="1900">
                    <a:solidFill>
                      <a:srgbClr val="333333"/>
                    </a:solidFill>
                    <a:latin typeface="Segoe UI"/>
                    <a:cs typeface="Segoe UI"/>
                  </a:rPr>
                  <a:t>Look for coverage across different types of sources</a:t>
                </a:r>
              </a:p>
              <a:p>
                <a:pPr marL="357380" marR="579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b="1">
                    <a:solidFill>
                      <a:srgbClr val="333333"/>
                    </a:solidFill>
                    <a:latin typeface="Segoe UI"/>
                    <a:cs typeface="Segoe UI"/>
                  </a:rPr>
                  <a:t>Expert sources: </a:t>
                </a:r>
                <a:r>
                  <a:rPr lang="en-US" sz="1900">
                    <a:solidFill>
                      <a:srgbClr val="333333"/>
                    </a:solidFill>
                    <a:latin typeface="Segoe UI"/>
                    <a:cs typeface="Segoe UI"/>
                  </a:rPr>
                  <a:t>Find subject matter experts who have weighed in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C91C0E3-5CC1-7044-2354-8506455F8EFE}"/>
                  </a:ext>
                </a:extLst>
              </p:cNvPr>
              <p:cNvSpPr txBox="1"/>
              <p:nvPr/>
            </p:nvSpPr>
            <p:spPr>
              <a:xfrm>
                <a:off x="1163793" y="2250259"/>
                <a:ext cx="4808382" cy="343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>
                    <a:solidFill>
                      <a:srgbClr val="34495E"/>
                    </a:solidFill>
                    <a:latin typeface="Segoe UI" panose="020B0502040204020203" pitchFamily="34" charset="0"/>
                  </a:rPr>
                  <a:t>🔎 Effective Search Strategies</a:t>
                </a:r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09DD246-32CF-4552-11D7-435CB7B6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5703" cy="1325563"/>
          </a:xfrm>
        </p:spPr>
        <p:txBody>
          <a:bodyPr>
            <a:normAutofit/>
          </a:bodyPr>
          <a:lstStyle/>
          <a:p>
            <a:r>
              <a:rPr lang="en-US" sz="8800" b="1" spc="-57">
                <a:solidFill>
                  <a:schemeClr val="accent2">
                    <a:lumMod val="90000"/>
                  </a:schemeClr>
                </a:solidFill>
                <a:cs typeface="Segoe UI"/>
              </a:rPr>
              <a:t>F</a:t>
            </a:r>
            <a:r>
              <a:rPr lang="en-US" sz="8800" b="1" spc="-57">
                <a:solidFill>
                  <a:srgbClr val="3398DA"/>
                </a:solidFill>
                <a:cs typeface="Segoe UI"/>
              </a:rPr>
              <a:t>  </a:t>
            </a:r>
            <a:r>
              <a:rPr lang="en-US" b="1" spc="-23">
                <a:solidFill>
                  <a:srgbClr val="33495D"/>
                </a:solidFill>
                <a:latin typeface="Segoe UI"/>
                <a:cs typeface="Segoe UI"/>
              </a:rPr>
              <a:t>FIND:  </a:t>
            </a:r>
            <a:r>
              <a:rPr lang="en-US">
                <a:solidFill>
                  <a:srgbClr val="34495E"/>
                </a:solidFill>
              </a:rPr>
              <a:t>Look for better coverage</a:t>
            </a: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E321ABE7-4F2A-8ECF-761C-22A57502D3C7}"/>
              </a:ext>
            </a:extLst>
          </p:cNvPr>
          <p:cNvSpPr txBox="1"/>
          <p:nvPr/>
        </p:nvSpPr>
        <p:spPr>
          <a:xfrm>
            <a:off x="3767789" y="1605323"/>
            <a:ext cx="4656421" cy="383952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ctr">
              <a:spcBef>
                <a:spcPts val="114"/>
              </a:spcBef>
            </a:pPr>
            <a:r>
              <a:rPr lang="en-US" sz="2400" b="1" spc="-12">
                <a:solidFill>
                  <a:srgbClr val="33495D"/>
                </a:solidFill>
                <a:latin typeface="Segoe UI"/>
                <a:cs typeface="Segoe UI"/>
              </a:rPr>
              <a:t>Don't</a:t>
            </a:r>
            <a:r>
              <a:rPr lang="en-US" sz="2400" b="1" spc="-45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2400" b="1">
                <a:solidFill>
                  <a:srgbClr val="33495D"/>
                </a:solidFill>
                <a:latin typeface="Segoe UI"/>
                <a:cs typeface="Segoe UI"/>
              </a:rPr>
              <a:t>Stop</a:t>
            </a:r>
            <a:r>
              <a:rPr lang="en-US" sz="2400" b="1" spc="-4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2400" b="1">
                <a:solidFill>
                  <a:srgbClr val="33495D"/>
                </a:solidFill>
                <a:latin typeface="Segoe UI"/>
                <a:cs typeface="Segoe UI"/>
              </a:rPr>
              <a:t>at</a:t>
            </a:r>
            <a:r>
              <a:rPr lang="en-US" sz="2400" b="1" spc="-4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2400" b="1">
                <a:solidFill>
                  <a:srgbClr val="33495D"/>
                </a:solidFill>
                <a:latin typeface="Segoe UI"/>
                <a:cs typeface="Segoe UI"/>
              </a:rPr>
              <a:t>One</a:t>
            </a:r>
            <a:r>
              <a:rPr lang="en-US" sz="2400" b="1" spc="-40">
                <a:solidFill>
                  <a:srgbClr val="33495D"/>
                </a:solidFill>
                <a:latin typeface="Segoe UI"/>
                <a:cs typeface="Segoe UI"/>
              </a:rPr>
              <a:t> </a:t>
            </a:r>
            <a:r>
              <a:rPr lang="en-US" sz="2400" b="1" spc="-12">
                <a:solidFill>
                  <a:srgbClr val="33495D"/>
                </a:solidFill>
                <a:latin typeface="Segoe UI"/>
                <a:cs typeface="Segoe UI"/>
              </a:rPr>
              <a:t>Source!</a:t>
            </a:r>
            <a:endParaRPr lang="en-US" sz="24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47313908"/>
      </p:ext>
    </p:extLst>
  </p:cSld>
  <p:clrMapOvr>
    <a:masterClrMapping/>
  </p:clrMapOvr>
</p:sld>
</file>

<file path=ppt/theme/theme1.xml><?xml version="1.0" encoding="utf-8"?>
<a:theme xmlns:a="http://schemas.openxmlformats.org/drawingml/2006/main" name="Mint Accent Slides">
  <a:themeElements>
    <a:clrScheme name="CSCI 1100 2025 pastel v0.1">
      <a:dk1>
        <a:srgbClr val="0E2841"/>
      </a:dk1>
      <a:lt1>
        <a:srgbClr val="FEF8E9"/>
      </a:lt1>
      <a:dk2>
        <a:srgbClr val="0E2841"/>
      </a:dk2>
      <a:lt2>
        <a:srgbClr val="E8E8E8"/>
      </a:lt2>
      <a:accent1>
        <a:srgbClr val="FFD3EE"/>
      </a:accent1>
      <a:accent2>
        <a:srgbClr val="C5C1FF"/>
      </a:accent2>
      <a:accent3>
        <a:srgbClr val="BCF3B9"/>
      </a:accent3>
      <a:accent4>
        <a:srgbClr val="F3EFB9"/>
      </a:accent4>
      <a:accent5>
        <a:srgbClr val="FDA07C"/>
      </a:accent5>
      <a:accent6>
        <a:srgbClr val="AFEAF5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ci1100_16x9_template2_2025_v0.5.potx" id="{A95F5F55-1E3C-4367-8FA9-2774C52E726F}" vid="{E9CCECEF-2F77-4073-BA6A-66ADDED4EC4E}"/>
    </a:ext>
  </a:extLst>
</a:theme>
</file>

<file path=ppt/theme/theme2.xml><?xml version="1.0" encoding="utf-8"?>
<a:theme xmlns:a="http://schemas.openxmlformats.org/drawingml/2006/main" name="Standard">
  <a:themeElements>
    <a:clrScheme name="CSCI 1100 2025 pastel v0.1">
      <a:dk1>
        <a:srgbClr val="0E2841"/>
      </a:dk1>
      <a:lt1>
        <a:srgbClr val="FEF8E9"/>
      </a:lt1>
      <a:dk2>
        <a:srgbClr val="0E2841"/>
      </a:dk2>
      <a:lt2>
        <a:srgbClr val="E8E8E8"/>
      </a:lt2>
      <a:accent1>
        <a:srgbClr val="FFD3EE"/>
      </a:accent1>
      <a:accent2>
        <a:srgbClr val="C5C1FF"/>
      </a:accent2>
      <a:accent3>
        <a:srgbClr val="BCF3B9"/>
      </a:accent3>
      <a:accent4>
        <a:srgbClr val="F3EFB9"/>
      </a:accent4>
      <a:accent5>
        <a:srgbClr val="FDA07C"/>
      </a:accent5>
      <a:accent6>
        <a:srgbClr val="AFEAF5"/>
      </a:accent6>
      <a:hlink>
        <a:srgbClr val="467886"/>
      </a:hlink>
      <a:folHlink>
        <a:srgbClr val="96607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ci1100_16x9_template2_2025_v0.5.potx" id="{BAEF74E1-AEE6-4E03-9979-7D0BCB61523B}" vid="{B4FEE6DD-04D8-435E-BF7A-0A403B940E0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csci1100_16x9_template2_2025_v0.5</Template>
  <TotalTime>0</TotalTime>
  <Words>1726</Words>
  <Application>Microsoft Macintosh PowerPoint</Application>
  <PresentationFormat>Widescreen</PresentationFormat>
  <Paragraphs>213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Arial</vt:lpstr>
      <vt:lpstr>Baguet Script</vt:lpstr>
      <vt:lpstr>Courier New</vt:lpstr>
      <vt:lpstr>Segoe UI</vt:lpstr>
      <vt:lpstr>Mint Accent Slides</vt:lpstr>
      <vt:lpstr>Standard</vt:lpstr>
      <vt:lpstr>Information Literacy</vt:lpstr>
      <vt:lpstr>1. TMI (Too Much Information)</vt:lpstr>
      <vt:lpstr>The Modern Information Challenge</vt:lpstr>
      <vt:lpstr>2. SIFT for your sanity</vt:lpstr>
      <vt:lpstr>The SIFT  Method</vt:lpstr>
      <vt:lpstr>S  STOP:  Check your emotions</vt:lpstr>
      <vt:lpstr>I  INVESTIGATE:  Research the source</vt:lpstr>
      <vt:lpstr>I  INVESTIGATE:  Research the source</vt:lpstr>
      <vt:lpstr>F  FIND:  Look for better coverage</vt:lpstr>
      <vt:lpstr>T  TRACE:  Follow information to its source</vt:lpstr>
      <vt:lpstr>SIFT In Action</vt:lpstr>
      <vt:lpstr>Beyond Google: Finding Scholarly Sources</vt:lpstr>
      <vt:lpstr>Finding Scholarly Sources: ETSU Databases</vt:lpstr>
      <vt:lpstr>Academic Databases: Why not just… Google?</vt:lpstr>
      <vt:lpstr>Effective Database Searches: Why not just… Google?</vt:lpstr>
      <vt:lpstr>Evaluating Academic Sources</vt:lpstr>
      <vt:lpstr>Wikipedia: A Powerful Research Starting Point</vt:lpstr>
      <vt:lpstr>Recognizing Misinformation</vt:lpstr>
      <vt:lpstr>Recognizing Misinformation Tactics</vt:lpstr>
      <vt:lpstr>5. Applying &amp; Integrating Digital Literacy</vt:lpstr>
      <vt:lpstr>Building Lasting Information Habits</vt:lpstr>
      <vt:lpstr>Integrating Digital Literacy</vt:lpstr>
      <vt:lpstr>Sources</vt:lpstr>
    </vt:vector>
  </TitlesOfParts>
  <Company>ETSU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Haas, Ryan R</dc:creator>
  <cp:lastModifiedBy>Haas, Ryan R</cp:lastModifiedBy>
  <cp:revision>51</cp:revision>
  <dcterms:created xsi:type="dcterms:W3CDTF">2025-06-06T22:32:33Z</dcterms:created>
  <dcterms:modified xsi:type="dcterms:W3CDTF">2025-11-25T00:20:09Z</dcterms:modified>
</cp:coreProperties>
</file>